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4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7E1"/>
    <a:srgbClr val="D5F5FF"/>
    <a:srgbClr val="37A3C8"/>
    <a:srgbClr val="A4E4FF"/>
    <a:srgbClr val="2FB7E1"/>
    <a:srgbClr val="197CF0"/>
    <a:srgbClr val="1B898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5"/>
    <p:restoredTop sz="94803"/>
  </p:normalViewPr>
  <p:slideViewPr>
    <p:cSldViewPr snapToGrid="0" snapToObjects="1" showGuides="1">
      <p:cViewPr varScale="1">
        <p:scale>
          <a:sx n="62" d="100"/>
          <a:sy n="62" d="100"/>
        </p:scale>
        <p:origin x="44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3231260-BD7A-6547-B2C4-627AAEAEF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30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70FD801-99EC-F84E-B69F-4FFDFC989E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7127" y="170050"/>
            <a:ext cx="3139887" cy="15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DA847E-DA18-A547-A0E2-C51CF6765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D289F-6E5B-8540-BE70-E21A4ACD6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8F5927-3425-A64B-B7DE-51FCD3008B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006788" cy="466725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613A0C7C-4395-7E42-A2D7-D8D8F1118B3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1825624"/>
            <a:ext cx="4849906" cy="4667249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D07C92-202A-6948-9804-64E0DAD9994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236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com Tabel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641E2030-19B2-F948-A04F-995097C570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813388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PÁGINA COM TABELA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2" y="5035175"/>
            <a:ext cx="10512424" cy="1457700"/>
          </a:xfrm>
        </p:spPr>
        <p:txBody>
          <a:bodyPr>
            <a:normAutofit/>
          </a:bodyPr>
          <a:lstStyle>
            <a:lvl1pPr marL="0" indent="0" algn="just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2C67916-C013-5847-82E7-3243CF936C3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000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Contra Capa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860AB48-A4F6-5348-835D-A3E2CA205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8B16BA-CBAD-C443-BEEE-FF45C304A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244" y="170050"/>
            <a:ext cx="3139887" cy="1513749"/>
          </a:xfrm>
          <a:prstGeom prst="rect">
            <a:avLst/>
          </a:prstGeom>
        </p:spPr>
      </p:pic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rgbClr val="2FB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063B669-14EB-B841-9923-8AEDFA5D33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2017" y="4566813"/>
            <a:ext cx="913256" cy="11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Contra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0FA998C-3705-2043-B275-4816671BE4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15499F-0B26-2A46-9679-34CEAC939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30090"/>
            <a:ext cx="2841813" cy="12292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04125739-E6AA-354F-A790-788D7E75E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 rot="10800000">
            <a:off x="7044017" y="8965"/>
            <a:ext cx="5156200" cy="685800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BD963-458E-8641-B624-D5D4067B6E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7537" y="4560983"/>
            <a:ext cx="927346" cy="11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F50D12E-A738-D04D-AB96-ECAD6364B3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04BCCA-0489-A246-982E-A827EB05A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51DE81-7E07-E64F-B968-E388F600A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51562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791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2917D0-02DE-5D4B-A6C7-B7E0EAFB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7A3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6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103" b="9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C578558-AD0C-BC40-AE5E-AA1DDD8C4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sx="1000" sy="1000" algn="ctr" rotWithShape="0">
              <a:srgbClr val="D5F5FF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effectLst/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43AA06-77DD-1547-86D5-E330EA7A42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C57C67F-1FD8-A841-A158-C9777B7C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C16887-C46A-4C43-ADEB-367099C3B29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21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95B338E-9494-5C40-BC80-7FE94A95E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022FEC-731F-804B-9E8A-7776CB9FD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628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020058-1E42-E842-9421-D68D48DE4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0B7E1">
                <a:tint val="45000"/>
                <a:satMod val="400000"/>
              </a:srgbClr>
            </a:duotone>
          </a:blip>
          <a:srcRect t="7812" b="781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992AD5C-4898-504C-8A52-91A0B8CA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41659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273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ECD Separador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6C5157D-4336-F844-B5C4-9141CAF51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D66C9CE-CF42-5A42-961F-2B39264EB865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56974" cy="979673"/>
          </a:xfrm>
        </p:spPr>
        <p:txBody>
          <a:bodyPr anchor="b"/>
          <a:lstStyle>
            <a:lvl1pPr>
              <a:defRPr sz="6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27058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ECD Separador Versão Cor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BEF6E92-1482-0045-90A6-15A333CF7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08281C-3F22-3E44-8C13-B87DFE9C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74903" cy="979673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13418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Text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C725A0D3-B8F0-424C-953C-E0046298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3421F2-EE3B-4A4B-B252-5403B8501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:a16="http://schemas.microsoft.com/office/drawing/2014/main" id="{3E481EBC-76A8-314E-9015-2AF1358E43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155171"/>
            <a:ext cx="10062882" cy="87321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labore.</a:t>
            </a:r>
          </a:p>
        </p:txBody>
      </p:sp>
      <p:sp>
        <p:nvSpPr>
          <p:cNvPr id="19" name="Marcador de Posição do Texto 2">
            <a:extLst>
              <a:ext uri="{FF2B5EF4-FFF2-40B4-BE49-F238E27FC236}">
                <a16:creationId xmlns:a16="http://schemas.microsoft.com/office/drawing/2014/main" id="{B9D57E31-2466-B548-AC60-D48616D82CB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3187326"/>
            <a:ext cx="10923494" cy="3332443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eut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F41E471-4B70-EA45-A1A9-E2292FE4B1A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15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BFDB017-9DCE-B34A-BCFD-2937A401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8FB230-849A-B543-B06E-3AF94D6AF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865A3E-EBE9-8C47-A768-5DEE4313E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8BEC-620D-0C41-B863-D39C272CB9CA}" type="datetimeFigureOut">
              <a:rPr lang="pt-PT" smtClean="0"/>
              <a:pPr/>
              <a:t>07/11/2025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A03D0D8-6EA0-9547-8D3C-70896412F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8C76D66-3FE2-3743-9356-AACFA59C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FA57-7BEE-B041-99F6-E56CAC8C035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61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664" r:id="rId8"/>
    <p:sldLayoutId id="2147483665" r:id="rId9"/>
    <p:sldLayoutId id="2147483652" r:id="rId10"/>
    <p:sldLayoutId id="2147483653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683B177-5B70-49F2-AD9D-B6AE531F3F75}"/>
              </a:ext>
            </a:extLst>
          </p:cNvPr>
          <p:cNvSpPr txBox="1">
            <a:spLocks/>
          </p:cNvSpPr>
          <p:nvPr/>
        </p:nvSpPr>
        <p:spPr>
          <a:xfrm>
            <a:off x="4106600" y="3065385"/>
            <a:ext cx="8398206" cy="147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5400" b="1" dirty="0">
                <a:solidFill>
                  <a:srgbClr val="92D050"/>
                </a:solidFill>
                <a:latin typeface="Raleway" panose="020B0503030101060003"/>
                <a:cs typeface="Arial"/>
              </a:rPr>
              <a:t>Organização Percetiva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xão recta 8"/>
          <p:cNvCxnSpPr/>
          <p:nvPr/>
        </p:nvCxnSpPr>
        <p:spPr>
          <a:xfrm>
            <a:off x="4470400" y="3581400"/>
            <a:ext cx="3657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>
            <a:off x="4470400" y="5943600"/>
            <a:ext cx="3657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Capa Personalizada Samsung Galaxy J5 (2017) – Personaliza-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2800" y="1676400"/>
            <a:ext cx="3149600" cy="2366144"/>
          </a:xfrm>
          <a:prstGeom prst="rect">
            <a:avLst/>
          </a:prstGeom>
          <a:noFill/>
        </p:spPr>
      </p:pic>
      <p:pic>
        <p:nvPicPr>
          <p:cNvPr id="12" name="Picture 2" descr="Capa Personalizada Samsung Galaxy J5 (2017) – Personaliza-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3149600" cy="2366144"/>
          </a:xfrm>
          <a:prstGeom prst="rect">
            <a:avLst/>
          </a:prstGeom>
          <a:noFill/>
        </p:spPr>
      </p:pic>
      <p:pic>
        <p:nvPicPr>
          <p:cNvPr id="23556" name="Picture 4" descr="M de Maçã - Life&amp;Sty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2401" y="4899783"/>
            <a:ext cx="2336800" cy="1223993"/>
          </a:xfrm>
          <a:prstGeom prst="rect">
            <a:avLst/>
          </a:prstGeom>
          <a:noFill/>
        </p:spPr>
      </p:pic>
      <p:pic>
        <p:nvPicPr>
          <p:cNvPr id="14" name="Picture 4" descr="M de Maçã - Life&amp;Sty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4343401"/>
            <a:ext cx="4050156" cy="2121433"/>
          </a:xfrm>
          <a:prstGeom prst="rect">
            <a:avLst/>
          </a:prstGeom>
          <a:noFill/>
        </p:spPr>
      </p:pic>
      <p:pic>
        <p:nvPicPr>
          <p:cNvPr id="15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283200" y="4343401"/>
            <a:ext cx="1930400" cy="1447801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5080000" y="1447800"/>
            <a:ext cx="264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600" b="1" dirty="0"/>
              <a:t>=</a:t>
            </a: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0" y="198438"/>
            <a:ext cx="9652000" cy="11731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sz="3600" dirty="0">
                <a:solidFill>
                  <a:schemeClr val="accent6"/>
                </a:solidFill>
                <a:latin typeface="Arial"/>
                <a:cs typeface="Arial"/>
              </a:rPr>
              <a:t>Preenche os espaços </a:t>
            </a:r>
            <a:br>
              <a:rPr lang="pt-PT" sz="3600" dirty="0">
                <a:solidFill>
                  <a:schemeClr val="accent6"/>
                </a:solidFill>
                <a:latin typeface="Arial"/>
              </a:rPr>
            </a:br>
            <a:r>
              <a:rPr lang="pt-PT" sz="3600" dirty="0">
                <a:solidFill>
                  <a:schemeClr val="accent6"/>
                </a:solidFill>
                <a:latin typeface="Arial"/>
                <a:cs typeface="Arial"/>
              </a:rPr>
              <a:t>com      (maior),      (menor), ou   </a:t>
            </a:r>
            <a:r>
              <a:rPr lang="pt-PT" sz="7300" b="1" dirty="0">
                <a:solidFill>
                  <a:schemeClr val="accent6"/>
                </a:solidFill>
                <a:latin typeface="Arial"/>
                <a:cs typeface="Arial"/>
              </a:rPr>
              <a:t>=</a:t>
            </a:r>
            <a:r>
              <a:rPr lang="pt-PT" sz="3600" dirty="0">
                <a:solidFill>
                  <a:schemeClr val="accent6"/>
                </a:solidFill>
                <a:latin typeface="Arial"/>
                <a:cs typeface="Arial"/>
              </a:rPr>
              <a:t> (igual)</a:t>
            </a:r>
            <a:r>
              <a:rPr lang="pt-PT" sz="3600" dirty="0">
                <a:solidFill>
                  <a:schemeClr val="accent6"/>
                </a:solidFill>
                <a:latin typeface="Raleway"/>
              </a:rPr>
              <a:t>       </a:t>
            </a:r>
            <a:endParaRPr lang="pt-PT" sz="3600" dirty="0">
              <a:solidFill>
                <a:schemeClr val="accent6"/>
              </a:solidFill>
            </a:endParaRPr>
          </a:p>
        </p:txBody>
      </p:sp>
      <p:pic>
        <p:nvPicPr>
          <p:cNvPr id="18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0118" y="916980"/>
            <a:ext cx="508000" cy="381000"/>
          </a:xfrm>
          <a:prstGeom prst="rect">
            <a:avLst/>
          </a:prstGeom>
          <a:noFill/>
        </p:spPr>
      </p:pic>
      <p:pic>
        <p:nvPicPr>
          <p:cNvPr id="19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954008" y="916980"/>
            <a:ext cx="508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xão recta 8"/>
          <p:cNvCxnSpPr/>
          <p:nvPr/>
        </p:nvCxnSpPr>
        <p:spPr>
          <a:xfrm>
            <a:off x="4470400" y="3581400"/>
            <a:ext cx="3657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>
            <a:off x="4470400" y="6096000"/>
            <a:ext cx="3657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Guitarra Clássica Yamaha C40 - Instrumentos Corda - Compra na Fnac.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4038600"/>
            <a:ext cx="3251200" cy="2438401"/>
          </a:xfrm>
          <a:prstGeom prst="rect">
            <a:avLst/>
          </a:prstGeom>
          <a:noFill/>
        </p:spPr>
      </p:pic>
      <p:pic>
        <p:nvPicPr>
          <p:cNvPr id="12" name="Picture 2" descr="Guitarra Clássica Yamaha C40 - Instrumentos Corda - Compra na Fnac.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4419601"/>
            <a:ext cx="2641600" cy="1981201"/>
          </a:xfrm>
          <a:prstGeom prst="rect">
            <a:avLst/>
          </a:prstGeom>
          <a:noFill/>
        </p:spPr>
      </p:pic>
      <p:pic>
        <p:nvPicPr>
          <p:cNvPr id="24580" name="Picture 4" descr="Cadeira Flex em polipropileno - Loja Online - Abc Esco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09800"/>
            <a:ext cx="2235200" cy="1676400"/>
          </a:xfrm>
          <a:prstGeom prst="rect">
            <a:avLst/>
          </a:prstGeom>
          <a:noFill/>
        </p:spPr>
      </p:pic>
      <p:pic>
        <p:nvPicPr>
          <p:cNvPr id="14" name="Picture 4" descr="Cadeira Flex em polipropileno - Loja Online - Abc Escol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1676400"/>
            <a:ext cx="3048000" cy="2286000"/>
          </a:xfrm>
          <a:prstGeom prst="rect">
            <a:avLst/>
          </a:prstGeom>
          <a:noFill/>
        </p:spPr>
      </p:pic>
      <p:pic>
        <p:nvPicPr>
          <p:cNvPr id="15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4800" y="1981201"/>
            <a:ext cx="1828800" cy="1371601"/>
          </a:xfrm>
          <a:prstGeom prst="rect">
            <a:avLst/>
          </a:prstGeom>
          <a:noFill/>
        </p:spPr>
      </p:pic>
      <p:pic>
        <p:nvPicPr>
          <p:cNvPr id="16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486400" y="4495801"/>
            <a:ext cx="1930400" cy="1447801"/>
          </a:xfrm>
          <a:prstGeom prst="rect">
            <a:avLst/>
          </a:prstGeom>
          <a:noFill/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0" y="198438"/>
            <a:ext cx="9652000" cy="11731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sz="3600" dirty="0">
                <a:solidFill>
                  <a:schemeClr val="accent6"/>
                </a:solidFill>
                <a:latin typeface="Arial"/>
                <a:cs typeface="Arial"/>
              </a:rPr>
              <a:t>Preenche os espaços </a:t>
            </a:r>
            <a:br>
              <a:rPr lang="pt-PT" sz="3600" dirty="0">
                <a:solidFill>
                  <a:schemeClr val="accent6"/>
                </a:solidFill>
                <a:latin typeface="Arial"/>
              </a:rPr>
            </a:br>
            <a:r>
              <a:rPr lang="pt-PT" sz="3600" dirty="0">
                <a:solidFill>
                  <a:schemeClr val="accent6"/>
                </a:solidFill>
                <a:latin typeface="Arial"/>
                <a:cs typeface="Arial"/>
              </a:rPr>
              <a:t>com      (maior),      (menor), ou   </a:t>
            </a:r>
            <a:r>
              <a:rPr lang="pt-PT" sz="7300" b="1" dirty="0">
                <a:solidFill>
                  <a:schemeClr val="accent6"/>
                </a:solidFill>
                <a:latin typeface="Arial"/>
                <a:cs typeface="Arial"/>
              </a:rPr>
              <a:t>=</a:t>
            </a:r>
            <a:r>
              <a:rPr lang="pt-PT" sz="3600" dirty="0">
                <a:solidFill>
                  <a:schemeClr val="accent6"/>
                </a:solidFill>
                <a:latin typeface="Arial"/>
                <a:cs typeface="Arial"/>
              </a:rPr>
              <a:t> (igual)    </a:t>
            </a:r>
            <a:r>
              <a:rPr lang="pt-PT" sz="3600" dirty="0">
                <a:solidFill>
                  <a:schemeClr val="accent6"/>
                </a:solidFill>
                <a:latin typeface="Raleway"/>
              </a:rPr>
              <a:t>   </a:t>
            </a:r>
            <a:endParaRPr lang="pt-PT" sz="3600" dirty="0">
              <a:solidFill>
                <a:schemeClr val="accent6"/>
              </a:solidFill>
            </a:endParaRPr>
          </a:p>
        </p:txBody>
      </p:sp>
      <p:pic>
        <p:nvPicPr>
          <p:cNvPr id="19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0118" y="916980"/>
            <a:ext cx="508000" cy="381000"/>
          </a:xfrm>
          <a:prstGeom prst="rect">
            <a:avLst/>
          </a:prstGeom>
          <a:noFill/>
        </p:spPr>
      </p:pic>
      <p:pic>
        <p:nvPicPr>
          <p:cNvPr id="20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954008" y="916980"/>
            <a:ext cx="508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 descr="Martelo de Unha Basic 29mm - 40370029 - TRAMONTINA - Tramon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1676">
            <a:off x="4470400" y="5364996"/>
            <a:ext cx="1320800" cy="990600"/>
          </a:xfrm>
          <a:prstGeom prst="rect">
            <a:avLst/>
          </a:prstGeom>
          <a:noFill/>
        </p:spPr>
      </p:pic>
      <p:pic>
        <p:nvPicPr>
          <p:cNvPr id="36" name="Picture 8" descr="Martelo de Unha Basic 29mm - 40370029 - TRAMONTINA - Tramon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3612">
            <a:off x="6197600" y="5360109"/>
            <a:ext cx="1320800" cy="990600"/>
          </a:xfrm>
          <a:prstGeom prst="rect">
            <a:avLst/>
          </a:prstGeom>
          <a:noFill/>
        </p:spPr>
      </p:pic>
      <p:pic>
        <p:nvPicPr>
          <p:cNvPr id="34" name="Picture 8" descr="Martelo de Unha Basic 29mm - 40370029 - TRAMONTINA - Tramon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715">
            <a:off x="2908300" y="5198606"/>
            <a:ext cx="990600" cy="1320800"/>
          </a:xfrm>
          <a:prstGeom prst="rect">
            <a:avLst/>
          </a:prstGeom>
          <a:noFill/>
        </p:spPr>
      </p:pic>
      <p:pic>
        <p:nvPicPr>
          <p:cNvPr id="32" name="Picture 6" descr="Pente – Wikipédia, a enciclopédia liv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72266">
            <a:off x="7873740" y="4331177"/>
            <a:ext cx="1625600" cy="814647"/>
          </a:xfrm>
          <a:prstGeom prst="rect">
            <a:avLst/>
          </a:prstGeom>
          <a:noFill/>
        </p:spPr>
      </p:pic>
      <p:pic>
        <p:nvPicPr>
          <p:cNvPr id="31" name="Picture 6" descr="Pente – Wikipédia, a enciclopédia liv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6233">
            <a:off x="6096000" y="4419601"/>
            <a:ext cx="1625600" cy="814647"/>
          </a:xfrm>
          <a:prstGeom prst="rect">
            <a:avLst/>
          </a:prstGeom>
          <a:noFill/>
        </p:spPr>
      </p:pic>
      <p:pic>
        <p:nvPicPr>
          <p:cNvPr id="30" name="Picture 6" descr="Pente – Wikipédia, a enciclopédia liv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08697" y="4181303"/>
            <a:ext cx="1219200" cy="1086196"/>
          </a:xfrm>
          <a:prstGeom prst="rect">
            <a:avLst/>
          </a:prstGeom>
          <a:noFill/>
        </p:spPr>
      </p:pic>
      <p:pic>
        <p:nvPicPr>
          <p:cNvPr id="15" name="Picture 2" descr="Ray-Ban Óculos de Sol Justin RB4165 601/8G - Compara preç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23395">
            <a:off x="9918700" y="1892300"/>
            <a:ext cx="990600" cy="1320800"/>
          </a:xfrm>
          <a:prstGeom prst="rect">
            <a:avLst/>
          </a:prstGeom>
          <a:noFill/>
        </p:spPr>
      </p:pic>
      <p:pic>
        <p:nvPicPr>
          <p:cNvPr id="13" name="Picture 2" descr="Ray-Ban Óculos de Sol Justin RB4165 601/8G - Compara preç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18744">
            <a:off x="4472868" y="2059251"/>
            <a:ext cx="1320800" cy="990600"/>
          </a:xfrm>
          <a:prstGeom prst="rect">
            <a:avLst/>
          </a:prstGeom>
          <a:noFill/>
        </p:spPr>
      </p:pic>
      <p:pic>
        <p:nvPicPr>
          <p:cNvPr id="12" name="Picture 2" descr="Ray-Ban Óculos de Sol Justin RB4165 601/8G - Compara preç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79318">
            <a:off x="2743200" y="2057400"/>
            <a:ext cx="1320800" cy="990600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886" y="92988"/>
            <a:ext cx="8839200" cy="10207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PT" sz="3600" dirty="0">
                <a:solidFill>
                  <a:schemeClr val="accent6"/>
                </a:solidFill>
                <a:latin typeface="Arial"/>
                <a:cs typeface="Arial"/>
              </a:rPr>
              <a:t>Indica as imagens que estão na mesma posição.</a:t>
            </a:r>
            <a:endParaRPr lang="pt-PT" sz="3600" b="1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711200" y="1905000"/>
          <a:ext cx="10668000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0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2395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602" name="Picture 2" descr="Ray-Ban Óculos de Sol Justin RB4165 601/8G - Compara preç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981200"/>
            <a:ext cx="1320800" cy="990600"/>
          </a:xfrm>
          <a:prstGeom prst="rect">
            <a:avLst/>
          </a:prstGeom>
          <a:noFill/>
        </p:spPr>
      </p:pic>
      <p:pic>
        <p:nvPicPr>
          <p:cNvPr id="11" name="Picture 2" descr="Ray-Ban Óculos de Sol Justin RB4165 601/8G - Compara preç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9200" y="1981200"/>
            <a:ext cx="1320800" cy="990600"/>
          </a:xfrm>
          <a:prstGeom prst="rect">
            <a:avLst/>
          </a:prstGeom>
          <a:noFill/>
        </p:spPr>
      </p:pic>
      <p:pic>
        <p:nvPicPr>
          <p:cNvPr id="14" name="Picture 2" descr="Ray-Ban Óculos de Sol Justin RB4165 601/8G - Compara preç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422362">
            <a:off x="8293100" y="1816100"/>
            <a:ext cx="990600" cy="1320800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31496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47752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66040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84328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102616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5604" name="Picture 4" descr="Super Copo 500ML Personalizado - Injesplast do Bra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000" y="3200400"/>
            <a:ext cx="1219200" cy="914400"/>
          </a:xfrm>
          <a:prstGeom prst="rect">
            <a:avLst/>
          </a:prstGeom>
          <a:noFill/>
        </p:spPr>
      </p:pic>
      <p:pic>
        <p:nvPicPr>
          <p:cNvPr id="22" name="Picture 4" descr="Super Copo 500ML Personalizado - Injesplast do Bra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8000" y="3200400"/>
            <a:ext cx="1219200" cy="914400"/>
          </a:xfrm>
          <a:prstGeom prst="rect">
            <a:avLst/>
          </a:prstGeom>
          <a:noFill/>
        </p:spPr>
      </p:pic>
      <p:pic>
        <p:nvPicPr>
          <p:cNvPr id="23" name="Picture 4" descr="Super Copo 500ML Personalizado - Injesplast do Bra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51155">
            <a:off x="2752691" y="3131318"/>
            <a:ext cx="1219200" cy="914400"/>
          </a:xfrm>
          <a:prstGeom prst="rect">
            <a:avLst/>
          </a:prstGeom>
          <a:noFill/>
        </p:spPr>
      </p:pic>
      <p:pic>
        <p:nvPicPr>
          <p:cNvPr id="24" name="Picture 4" descr="Super Copo 500ML Personalizado - Injesplast do Bra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72000" y="3200400"/>
            <a:ext cx="1219200" cy="914400"/>
          </a:xfrm>
          <a:prstGeom prst="rect">
            <a:avLst/>
          </a:prstGeom>
          <a:noFill/>
        </p:spPr>
      </p:pic>
      <p:pic>
        <p:nvPicPr>
          <p:cNvPr id="25" name="Picture 4" descr="Super Copo 500ML Personalizado - Injesplast do Bra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451600" y="3048000"/>
            <a:ext cx="914400" cy="1219200"/>
          </a:xfrm>
          <a:prstGeom prst="rect">
            <a:avLst/>
          </a:prstGeom>
          <a:noFill/>
        </p:spPr>
      </p:pic>
      <p:pic>
        <p:nvPicPr>
          <p:cNvPr id="26" name="Picture 4" descr="Super Copo 500ML Personalizado - Injesplast do Bra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18860">
            <a:off x="9753600" y="3200400"/>
            <a:ext cx="1219200" cy="914400"/>
          </a:xfrm>
          <a:prstGeom prst="rect">
            <a:avLst/>
          </a:prstGeom>
          <a:noFill/>
        </p:spPr>
      </p:pic>
      <p:pic>
        <p:nvPicPr>
          <p:cNvPr id="25606" name="Picture 6" descr="Pente – Wikipédia, a enciclopédia liv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4267201"/>
            <a:ext cx="1625600" cy="814647"/>
          </a:xfrm>
          <a:prstGeom prst="rect">
            <a:avLst/>
          </a:prstGeom>
          <a:noFill/>
        </p:spPr>
      </p:pic>
      <p:pic>
        <p:nvPicPr>
          <p:cNvPr id="28" name="Picture 6" descr="Pente – Wikipédia, a enciclopédia liv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540000" y="4419601"/>
            <a:ext cx="1625600" cy="814647"/>
          </a:xfrm>
          <a:prstGeom prst="rect">
            <a:avLst/>
          </a:prstGeom>
          <a:noFill/>
        </p:spPr>
      </p:pic>
      <p:pic>
        <p:nvPicPr>
          <p:cNvPr id="29" name="Picture 6" descr="Pente – Wikipédia, a enciclopédia liv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2000" y="4343401"/>
            <a:ext cx="1625600" cy="814647"/>
          </a:xfrm>
          <a:prstGeom prst="rect">
            <a:avLst/>
          </a:prstGeom>
          <a:noFill/>
        </p:spPr>
      </p:pic>
      <p:pic>
        <p:nvPicPr>
          <p:cNvPr id="25608" name="Picture 8" descr="Martelo de Unha Basic 29mm - 40370029 - TRAMONTINA - Tramon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5334000"/>
            <a:ext cx="1320800" cy="990600"/>
          </a:xfrm>
          <a:prstGeom prst="rect">
            <a:avLst/>
          </a:prstGeom>
          <a:noFill/>
        </p:spPr>
      </p:pic>
      <p:pic>
        <p:nvPicPr>
          <p:cNvPr id="37" name="Picture 8" descr="Martelo de Unha Basic 29mm - 40370029 - TRAMONTINA - Tramon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400" y="5334000"/>
            <a:ext cx="1320800" cy="990600"/>
          </a:xfrm>
          <a:prstGeom prst="rect">
            <a:avLst/>
          </a:prstGeom>
          <a:noFill/>
        </p:spPr>
      </p:pic>
      <p:pic>
        <p:nvPicPr>
          <p:cNvPr id="38" name="Picture 8" descr="Martelo de Unha Basic 29mm - 40370029 - TRAMONTINA - Tramon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89466">
            <a:off x="10020300" y="5168900"/>
            <a:ext cx="990600" cy="1320800"/>
          </a:xfrm>
          <a:prstGeom prst="rect">
            <a:avLst/>
          </a:prstGeom>
          <a:noFill/>
        </p:spPr>
      </p:pic>
      <p:sp>
        <p:nvSpPr>
          <p:cNvPr id="39" name="Estrela de 6 Pontas 38"/>
          <p:cNvSpPr/>
          <p:nvPr/>
        </p:nvSpPr>
        <p:spPr>
          <a:xfrm>
            <a:off x="7315200" y="19812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Estrela de 6 Pontas 39"/>
          <p:cNvSpPr/>
          <p:nvPr/>
        </p:nvSpPr>
        <p:spPr>
          <a:xfrm>
            <a:off x="9144000" y="31242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Estrela de 6 Pontas 40"/>
          <p:cNvSpPr/>
          <p:nvPr/>
        </p:nvSpPr>
        <p:spPr>
          <a:xfrm>
            <a:off x="10871200" y="41910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Estrela de 6 Pontas 41"/>
          <p:cNvSpPr/>
          <p:nvPr/>
        </p:nvSpPr>
        <p:spPr>
          <a:xfrm>
            <a:off x="9144000" y="53340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4" descr="Sol Vetores de Stock, Ilustrações Vetoriais Free Sol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215" y="5428880"/>
            <a:ext cx="1261164" cy="945873"/>
          </a:xfrm>
          <a:prstGeom prst="rect">
            <a:avLst/>
          </a:prstGeom>
          <a:noFill/>
        </p:spPr>
      </p:pic>
      <p:pic>
        <p:nvPicPr>
          <p:cNvPr id="63" name="Picture 14" descr="Sol Vetores de Stock, Ilustrações Vetoriais Free Sol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08324">
            <a:off x="9752676" y="5362217"/>
            <a:ext cx="1261164" cy="945873"/>
          </a:xfrm>
          <a:prstGeom prst="rect">
            <a:avLst/>
          </a:prstGeom>
          <a:noFill/>
        </p:spPr>
      </p:pic>
      <p:pic>
        <p:nvPicPr>
          <p:cNvPr id="62" name="Picture 14" descr="Sol Vetores de Stock, Ilustrações Vetoriais Free Sol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935103">
            <a:off x="8152109" y="5408711"/>
            <a:ext cx="1261164" cy="945873"/>
          </a:xfrm>
          <a:prstGeom prst="rect">
            <a:avLst/>
          </a:prstGeom>
          <a:noFill/>
        </p:spPr>
      </p:pic>
      <p:pic>
        <p:nvPicPr>
          <p:cNvPr id="61" name="Picture 14" descr="Sol Vetores de Stock, Ilustrações Vetoriais Free Sol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6959">
            <a:off x="6227332" y="5393213"/>
            <a:ext cx="1261164" cy="945873"/>
          </a:xfrm>
          <a:prstGeom prst="rect">
            <a:avLst/>
          </a:prstGeom>
          <a:noFill/>
        </p:spPr>
      </p:pic>
      <p:pic>
        <p:nvPicPr>
          <p:cNvPr id="60" name="Picture 14" descr="Sol Vetores de Stock, Ilustrações Vetoriais Free Sol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8064">
            <a:off x="2734295" y="5377715"/>
            <a:ext cx="1261164" cy="945873"/>
          </a:xfrm>
          <a:prstGeom prst="rect">
            <a:avLst/>
          </a:prstGeom>
          <a:noFill/>
        </p:spPr>
      </p:pic>
      <p:pic>
        <p:nvPicPr>
          <p:cNvPr id="48" name="Picture 2" descr="Festamania - Artigos para festas e Cake Design. CONVITES BOLA DE FUTE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94208">
            <a:off x="9879309" y="2060582"/>
            <a:ext cx="991891" cy="878932"/>
          </a:xfrm>
          <a:prstGeom prst="rect">
            <a:avLst/>
          </a:prstGeom>
          <a:noFill/>
        </p:spPr>
      </p:pic>
      <p:pic>
        <p:nvPicPr>
          <p:cNvPr id="47" name="Picture 2" descr="Festamania - Artigos para festas e Cake Design. CONVITES BOLA DE FUTE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25583">
            <a:off x="6382717" y="2060582"/>
            <a:ext cx="991891" cy="878932"/>
          </a:xfrm>
          <a:prstGeom prst="rect">
            <a:avLst/>
          </a:prstGeom>
          <a:noFill/>
        </p:spPr>
      </p:pic>
      <p:pic>
        <p:nvPicPr>
          <p:cNvPr id="44" name="Picture 2" descr="Festamania - Artigos para festas e Cake Design. CONVITES BOLA DE FUTE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7181">
            <a:off x="2880100" y="2041902"/>
            <a:ext cx="991891" cy="878932"/>
          </a:xfrm>
          <a:prstGeom prst="rect">
            <a:avLst/>
          </a:prstGeom>
          <a:noFill/>
        </p:spPr>
      </p:pic>
      <p:pic>
        <p:nvPicPr>
          <p:cNvPr id="46" name="Picture 2" descr="Festamania - Artigos para festas e Cake Design. CONVITES BOLA DE FUTE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42679">
            <a:off x="4596109" y="2076080"/>
            <a:ext cx="991891" cy="878932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60400" y="1925447"/>
          <a:ext cx="10668000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0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2395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-5277" y="181650"/>
            <a:ext cx="8839200" cy="10207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PT" sz="3600" dirty="0">
                <a:solidFill>
                  <a:schemeClr val="accent6"/>
                </a:solidFill>
                <a:latin typeface="Arial"/>
                <a:cs typeface="Arial"/>
              </a:rPr>
              <a:t>Indica as imagens que estão na mesma posição</a:t>
            </a:r>
            <a:endParaRPr lang="pt-PT" sz="3600" b="1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496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47752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66040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84328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102616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6626" name="Picture 2" descr="Festamania - Artigos para festas e Cake Design. CONVITES BOLA DE FUTE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883" y="2057400"/>
            <a:ext cx="991891" cy="878932"/>
          </a:xfrm>
          <a:prstGeom prst="rect">
            <a:avLst/>
          </a:prstGeom>
          <a:noFill/>
        </p:spPr>
      </p:pic>
      <p:sp>
        <p:nvSpPr>
          <p:cNvPr id="19" name="Estrela de 6 Pontas 18"/>
          <p:cNvSpPr/>
          <p:nvPr/>
        </p:nvSpPr>
        <p:spPr>
          <a:xfrm>
            <a:off x="9144000" y="1981199"/>
            <a:ext cx="406400" cy="498529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628" name="Picture 4" descr="Rosa vermelha flor plana - Baixar PNG/SVG 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784" y="3245126"/>
            <a:ext cx="1261164" cy="945873"/>
          </a:xfrm>
          <a:prstGeom prst="rect">
            <a:avLst/>
          </a:prstGeom>
          <a:noFill/>
        </p:spPr>
      </p:pic>
      <p:sp>
        <p:nvSpPr>
          <p:cNvPr id="26" name="Estrela de 6 Pontas 25"/>
          <p:cNvSpPr/>
          <p:nvPr/>
        </p:nvSpPr>
        <p:spPr>
          <a:xfrm>
            <a:off x="5588000" y="3048000"/>
            <a:ext cx="406400" cy="51661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636" name="Picture 12" descr="Estrela PNG [Fundo Transparente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792" y="4356310"/>
            <a:ext cx="1385148" cy="952289"/>
          </a:xfrm>
          <a:prstGeom prst="rect">
            <a:avLst/>
          </a:prstGeom>
          <a:noFill/>
        </p:spPr>
      </p:pic>
      <p:sp>
        <p:nvSpPr>
          <p:cNvPr id="36" name="Estrela de 6 Pontas 35"/>
          <p:cNvSpPr/>
          <p:nvPr/>
        </p:nvSpPr>
        <p:spPr>
          <a:xfrm>
            <a:off x="10871200" y="4190999"/>
            <a:ext cx="406400" cy="520485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Estrela de 6 Pontas 42"/>
          <p:cNvSpPr/>
          <p:nvPr/>
        </p:nvSpPr>
        <p:spPr>
          <a:xfrm>
            <a:off x="5588000" y="5333999"/>
            <a:ext cx="406400" cy="493363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5" name="Picture 2" descr="Festamania - Artigos para festas e Cake Design. CONVITES BOLA DE FUTE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2109" y="2107076"/>
            <a:ext cx="991891" cy="878932"/>
          </a:xfrm>
          <a:prstGeom prst="rect">
            <a:avLst/>
          </a:prstGeom>
          <a:noFill/>
        </p:spPr>
      </p:pic>
      <p:pic>
        <p:nvPicPr>
          <p:cNvPr id="26638" name="Picture 14" descr="Sol Vetores de Stock, Ilustrações Vetoriais Free Sol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776" y="5413382"/>
            <a:ext cx="1261164" cy="945873"/>
          </a:xfrm>
          <a:prstGeom prst="rect">
            <a:avLst/>
          </a:prstGeom>
          <a:noFill/>
        </p:spPr>
      </p:pic>
      <p:pic>
        <p:nvPicPr>
          <p:cNvPr id="49" name="Picture 4" descr="Rosa vermelha flor plana - Baixar PNG/SVG 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1223" y="3245126"/>
            <a:ext cx="1261164" cy="945873"/>
          </a:xfrm>
          <a:prstGeom prst="rect">
            <a:avLst/>
          </a:prstGeom>
          <a:noFill/>
        </p:spPr>
      </p:pic>
      <p:pic>
        <p:nvPicPr>
          <p:cNvPr id="50" name="Picture 4" descr="Rosa vermelha flor plana - Baixar PNG/SVG 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5479">
            <a:off x="2710010" y="3221292"/>
            <a:ext cx="1261164" cy="945873"/>
          </a:xfrm>
          <a:prstGeom prst="rect">
            <a:avLst/>
          </a:prstGeom>
          <a:noFill/>
        </p:spPr>
      </p:pic>
      <p:pic>
        <p:nvPicPr>
          <p:cNvPr id="51" name="Picture 4" descr="Rosa vermelha flor plana - Baixar PNG/SVG 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56635">
            <a:off x="6227332" y="3176085"/>
            <a:ext cx="1261164" cy="945873"/>
          </a:xfrm>
          <a:prstGeom prst="rect">
            <a:avLst/>
          </a:prstGeom>
          <a:noFill/>
        </p:spPr>
      </p:pic>
      <p:pic>
        <p:nvPicPr>
          <p:cNvPr id="52" name="Picture 4" descr="Rosa vermelha flor plana - Baixar PNG/SVG 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88797">
            <a:off x="8050185" y="3165233"/>
            <a:ext cx="1261164" cy="945873"/>
          </a:xfrm>
          <a:prstGeom prst="rect">
            <a:avLst/>
          </a:prstGeom>
          <a:noFill/>
        </p:spPr>
      </p:pic>
      <p:pic>
        <p:nvPicPr>
          <p:cNvPr id="53" name="Picture 4" descr="Rosa vermelha flor plana - Baixar PNG/SVG 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65366">
            <a:off x="9631018" y="3176085"/>
            <a:ext cx="1261164" cy="945873"/>
          </a:xfrm>
          <a:prstGeom prst="rect">
            <a:avLst/>
          </a:prstGeom>
          <a:noFill/>
        </p:spPr>
      </p:pic>
      <p:pic>
        <p:nvPicPr>
          <p:cNvPr id="54" name="Picture 12" descr="Estrela PNG [Fundo Transparente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96078">
            <a:off x="2678165" y="4294319"/>
            <a:ext cx="1385148" cy="952289"/>
          </a:xfrm>
          <a:prstGeom prst="rect">
            <a:avLst/>
          </a:prstGeom>
          <a:noFill/>
        </p:spPr>
      </p:pic>
      <p:pic>
        <p:nvPicPr>
          <p:cNvPr id="55" name="Picture 12" descr="Estrela PNG [Fundo Transparente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18970">
            <a:off x="4317239" y="4250837"/>
            <a:ext cx="1385148" cy="952289"/>
          </a:xfrm>
          <a:prstGeom prst="rect">
            <a:avLst/>
          </a:prstGeom>
          <a:noFill/>
        </p:spPr>
      </p:pic>
      <p:pic>
        <p:nvPicPr>
          <p:cNvPr id="56" name="Picture 12" descr="Estrela PNG [Fundo Transparente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777098">
            <a:off x="6239088" y="4332740"/>
            <a:ext cx="1385148" cy="952289"/>
          </a:xfrm>
          <a:prstGeom prst="rect">
            <a:avLst/>
          </a:prstGeom>
          <a:noFill/>
        </p:spPr>
      </p:pic>
      <p:pic>
        <p:nvPicPr>
          <p:cNvPr id="57" name="Picture 12" descr="Estrela PNG [Fundo Transparente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41593">
            <a:off x="7918026" y="4201330"/>
            <a:ext cx="1385148" cy="952289"/>
          </a:xfrm>
          <a:prstGeom prst="rect">
            <a:avLst/>
          </a:prstGeom>
          <a:noFill/>
        </p:spPr>
      </p:pic>
      <p:pic>
        <p:nvPicPr>
          <p:cNvPr id="58" name="Picture 12" descr="Estrela PNG [Fundo Transparente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12685" y="4297041"/>
            <a:ext cx="1385148" cy="952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36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6440" y="197148"/>
            <a:ext cx="8839200" cy="10207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PT" sz="3200" b="1" dirty="0">
                <a:solidFill>
                  <a:schemeClr val="accent6"/>
                </a:solidFill>
                <a:latin typeface="Arial"/>
                <a:cs typeface="Arial"/>
              </a:rPr>
              <a:t>Sem contar</a:t>
            </a:r>
            <a:r>
              <a:rPr lang="pt-PT" sz="3200" dirty="0">
                <a:solidFill>
                  <a:schemeClr val="accent6"/>
                </a:solidFill>
                <a:latin typeface="Arial"/>
                <a:cs typeface="Arial"/>
              </a:rPr>
              <a:t>, em cada fila, indica o retângulo que tem </a:t>
            </a:r>
            <a:r>
              <a:rPr lang="pt-PT" sz="3600" b="1" dirty="0">
                <a:solidFill>
                  <a:schemeClr val="accent6"/>
                </a:solidFill>
                <a:latin typeface="Arial"/>
                <a:cs typeface="Arial"/>
              </a:rPr>
              <a:t>mais</a:t>
            </a:r>
            <a:r>
              <a:rPr lang="pt-PT" sz="3200" dirty="0">
                <a:solidFill>
                  <a:schemeClr val="accent6"/>
                </a:solidFill>
                <a:latin typeface="Arial"/>
                <a:cs typeface="Arial"/>
              </a:rPr>
              <a:t> figuras.</a:t>
            </a:r>
            <a:endParaRPr lang="pt-PT" sz="3600" b="1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016000" y="1447799"/>
          <a:ext cx="104648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56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Estrela de 6 Pontas 7"/>
          <p:cNvSpPr/>
          <p:nvPr/>
        </p:nvSpPr>
        <p:spPr>
          <a:xfrm>
            <a:off x="6604000" y="32766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Estrela de 6 Pontas 8"/>
          <p:cNvSpPr/>
          <p:nvPr/>
        </p:nvSpPr>
        <p:spPr>
          <a:xfrm>
            <a:off x="7112000" y="39624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Estrela de 6 Pontas 9"/>
          <p:cNvSpPr/>
          <p:nvPr/>
        </p:nvSpPr>
        <p:spPr>
          <a:xfrm>
            <a:off x="8331200" y="32004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Estrela de 6 Pontas 10"/>
          <p:cNvSpPr/>
          <p:nvPr/>
        </p:nvSpPr>
        <p:spPr>
          <a:xfrm>
            <a:off x="9042400" y="41910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Estrela de 6 Pontas 11"/>
          <p:cNvSpPr/>
          <p:nvPr/>
        </p:nvSpPr>
        <p:spPr>
          <a:xfrm>
            <a:off x="10058400" y="32766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Estrela de 6 Pontas 18"/>
          <p:cNvSpPr/>
          <p:nvPr/>
        </p:nvSpPr>
        <p:spPr>
          <a:xfrm>
            <a:off x="1625600" y="32766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Estrela de 6 Pontas 19"/>
          <p:cNvSpPr/>
          <p:nvPr/>
        </p:nvSpPr>
        <p:spPr>
          <a:xfrm>
            <a:off x="2133600" y="39624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Estrela de 6 Pontas 20"/>
          <p:cNvSpPr/>
          <p:nvPr/>
        </p:nvSpPr>
        <p:spPr>
          <a:xfrm>
            <a:off x="3352800" y="32004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Estrela de 6 Pontas 21"/>
          <p:cNvSpPr/>
          <p:nvPr/>
        </p:nvSpPr>
        <p:spPr>
          <a:xfrm>
            <a:off x="4064000" y="41910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Estrela de 6 Pontas 22"/>
          <p:cNvSpPr/>
          <p:nvPr/>
        </p:nvSpPr>
        <p:spPr>
          <a:xfrm>
            <a:off x="5080000" y="32766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Estrela de 6 Pontas 23"/>
          <p:cNvSpPr/>
          <p:nvPr/>
        </p:nvSpPr>
        <p:spPr>
          <a:xfrm>
            <a:off x="5486400" y="41148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Oval 24"/>
          <p:cNvSpPr/>
          <p:nvPr/>
        </p:nvSpPr>
        <p:spPr>
          <a:xfrm>
            <a:off x="1625600" y="16002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Oval 25"/>
          <p:cNvSpPr/>
          <p:nvPr/>
        </p:nvSpPr>
        <p:spPr>
          <a:xfrm>
            <a:off x="1625600" y="24384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Oval 26"/>
          <p:cNvSpPr/>
          <p:nvPr/>
        </p:nvSpPr>
        <p:spPr>
          <a:xfrm>
            <a:off x="3657600" y="19812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Oval 28"/>
          <p:cNvSpPr/>
          <p:nvPr/>
        </p:nvSpPr>
        <p:spPr>
          <a:xfrm>
            <a:off x="5080000" y="24384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Oval 29"/>
          <p:cNvSpPr/>
          <p:nvPr/>
        </p:nvSpPr>
        <p:spPr>
          <a:xfrm>
            <a:off x="7010400" y="16764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Oval 30"/>
          <p:cNvSpPr/>
          <p:nvPr/>
        </p:nvSpPr>
        <p:spPr>
          <a:xfrm>
            <a:off x="7010400" y="25146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Oval 31"/>
          <p:cNvSpPr/>
          <p:nvPr/>
        </p:nvSpPr>
        <p:spPr>
          <a:xfrm>
            <a:off x="8229600" y="20574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Oval 32"/>
          <p:cNvSpPr/>
          <p:nvPr/>
        </p:nvSpPr>
        <p:spPr>
          <a:xfrm>
            <a:off x="10058400" y="19050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Oval 33"/>
          <p:cNvSpPr/>
          <p:nvPr/>
        </p:nvSpPr>
        <p:spPr>
          <a:xfrm>
            <a:off x="9245600" y="25146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Oval 34"/>
          <p:cNvSpPr/>
          <p:nvPr/>
        </p:nvSpPr>
        <p:spPr>
          <a:xfrm>
            <a:off x="10668000" y="25146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Triângulo isósceles 35"/>
          <p:cNvSpPr/>
          <p:nvPr/>
        </p:nvSpPr>
        <p:spPr>
          <a:xfrm>
            <a:off x="1727200" y="4953000"/>
            <a:ext cx="711200" cy="457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Oval 36"/>
          <p:cNvSpPr/>
          <p:nvPr/>
        </p:nvSpPr>
        <p:spPr>
          <a:xfrm>
            <a:off x="9042400" y="15240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Triângulo isósceles 37"/>
          <p:cNvSpPr/>
          <p:nvPr/>
        </p:nvSpPr>
        <p:spPr>
          <a:xfrm>
            <a:off x="3149600" y="5638800"/>
            <a:ext cx="711200" cy="457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Triângulo isósceles 38"/>
          <p:cNvSpPr/>
          <p:nvPr/>
        </p:nvSpPr>
        <p:spPr>
          <a:xfrm>
            <a:off x="4267200" y="4876800"/>
            <a:ext cx="711200" cy="457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Triângulo isósceles 39"/>
          <p:cNvSpPr/>
          <p:nvPr/>
        </p:nvSpPr>
        <p:spPr>
          <a:xfrm>
            <a:off x="2743200" y="4800600"/>
            <a:ext cx="711200" cy="457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Triângulo isósceles 40"/>
          <p:cNvSpPr/>
          <p:nvPr/>
        </p:nvSpPr>
        <p:spPr>
          <a:xfrm>
            <a:off x="4978400" y="5562600"/>
            <a:ext cx="711200" cy="457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Triângulo isósceles 47"/>
          <p:cNvSpPr/>
          <p:nvPr/>
        </p:nvSpPr>
        <p:spPr>
          <a:xfrm>
            <a:off x="6908800" y="5029200"/>
            <a:ext cx="711200" cy="457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Triângulo isósceles 48"/>
          <p:cNvSpPr/>
          <p:nvPr/>
        </p:nvSpPr>
        <p:spPr>
          <a:xfrm>
            <a:off x="8331200" y="5715000"/>
            <a:ext cx="711200" cy="457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Triângulo isósceles 49"/>
          <p:cNvSpPr/>
          <p:nvPr/>
        </p:nvSpPr>
        <p:spPr>
          <a:xfrm>
            <a:off x="9448800" y="4953000"/>
            <a:ext cx="711200" cy="457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Estrela de 6 Pontas 52"/>
          <p:cNvSpPr/>
          <p:nvPr/>
        </p:nvSpPr>
        <p:spPr>
          <a:xfrm>
            <a:off x="10871200" y="15240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Estrela de 6 Pontas 53"/>
          <p:cNvSpPr/>
          <p:nvPr/>
        </p:nvSpPr>
        <p:spPr>
          <a:xfrm>
            <a:off x="5689600" y="31242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Estrela de 6 Pontas 54"/>
          <p:cNvSpPr/>
          <p:nvPr/>
        </p:nvSpPr>
        <p:spPr>
          <a:xfrm>
            <a:off x="5689600" y="48006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6902" y="243642"/>
            <a:ext cx="8839200" cy="10207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PT" sz="3200" b="1" dirty="0">
                <a:solidFill>
                  <a:schemeClr val="accent6"/>
                </a:solidFill>
                <a:latin typeface="Arial"/>
                <a:cs typeface="Arial"/>
              </a:rPr>
              <a:t>Sem contar</a:t>
            </a:r>
            <a:r>
              <a:rPr lang="pt-PT" sz="3200" dirty="0">
                <a:solidFill>
                  <a:schemeClr val="accent6"/>
                </a:solidFill>
                <a:latin typeface="Arial"/>
                <a:cs typeface="Arial"/>
              </a:rPr>
              <a:t>, em cada fila, indica o quadrado que tem </a:t>
            </a:r>
            <a:r>
              <a:rPr lang="pt-PT" sz="3600" b="1" dirty="0">
                <a:solidFill>
                  <a:schemeClr val="accent6"/>
                </a:solidFill>
                <a:latin typeface="Arial"/>
                <a:cs typeface="Arial"/>
              </a:rPr>
              <a:t>mais</a:t>
            </a:r>
            <a:r>
              <a:rPr lang="pt-PT" sz="3200" dirty="0">
                <a:solidFill>
                  <a:schemeClr val="accent6"/>
                </a:solidFill>
                <a:latin typeface="Arial"/>
                <a:cs typeface="Arial"/>
              </a:rPr>
              <a:t> figuras.</a:t>
            </a:r>
            <a:endParaRPr lang="pt-PT" sz="3600" b="1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016000" y="1447799"/>
          <a:ext cx="104648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56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Seta para a direita 7"/>
          <p:cNvSpPr/>
          <p:nvPr/>
        </p:nvSpPr>
        <p:spPr>
          <a:xfrm>
            <a:off x="1524000" y="16764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a direita 8"/>
          <p:cNvSpPr/>
          <p:nvPr/>
        </p:nvSpPr>
        <p:spPr>
          <a:xfrm>
            <a:off x="1930400" y="23622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eta para a direita 9"/>
          <p:cNvSpPr/>
          <p:nvPr/>
        </p:nvSpPr>
        <p:spPr>
          <a:xfrm>
            <a:off x="4064000" y="16002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eta para a direita 10"/>
          <p:cNvSpPr/>
          <p:nvPr/>
        </p:nvSpPr>
        <p:spPr>
          <a:xfrm>
            <a:off x="4064000" y="24384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a direita 11"/>
          <p:cNvSpPr/>
          <p:nvPr/>
        </p:nvSpPr>
        <p:spPr>
          <a:xfrm>
            <a:off x="4978400" y="19812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direita 12"/>
          <p:cNvSpPr/>
          <p:nvPr/>
        </p:nvSpPr>
        <p:spPr>
          <a:xfrm>
            <a:off x="10668000" y="26670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a direita 13"/>
          <p:cNvSpPr/>
          <p:nvPr/>
        </p:nvSpPr>
        <p:spPr>
          <a:xfrm>
            <a:off x="6604000" y="18288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a direita 14"/>
          <p:cNvSpPr/>
          <p:nvPr/>
        </p:nvSpPr>
        <p:spPr>
          <a:xfrm>
            <a:off x="6908800" y="23622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a direita 15"/>
          <p:cNvSpPr/>
          <p:nvPr/>
        </p:nvSpPr>
        <p:spPr>
          <a:xfrm>
            <a:off x="9144000" y="17526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a direita 16"/>
          <p:cNvSpPr/>
          <p:nvPr/>
        </p:nvSpPr>
        <p:spPr>
          <a:xfrm>
            <a:off x="9144000" y="25908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direita 17"/>
          <p:cNvSpPr/>
          <p:nvPr/>
        </p:nvSpPr>
        <p:spPr>
          <a:xfrm>
            <a:off x="10058400" y="21336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eta para a direita 18"/>
          <p:cNvSpPr/>
          <p:nvPr/>
        </p:nvSpPr>
        <p:spPr>
          <a:xfrm>
            <a:off x="8026400" y="21336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oração 19"/>
          <p:cNvSpPr/>
          <p:nvPr/>
        </p:nvSpPr>
        <p:spPr>
          <a:xfrm>
            <a:off x="1625600" y="32766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oração 20"/>
          <p:cNvSpPr/>
          <p:nvPr/>
        </p:nvSpPr>
        <p:spPr>
          <a:xfrm>
            <a:off x="3149600" y="34290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oração 21"/>
          <p:cNvSpPr/>
          <p:nvPr/>
        </p:nvSpPr>
        <p:spPr>
          <a:xfrm>
            <a:off x="4470400" y="40386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Coração 22"/>
          <p:cNvSpPr/>
          <p:nvPr/>
        </p:nvSpPr>
        <p:spPr>
          <a:xfrm>
            <a:off x="1727200" y="38862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Coração 23"/>
          <p:cNvSpPr/>
          <p:nvPr/>
        </p:nvSpPr>
        <p:spPr>
          <a:xfrm>
            <a:off x="7213600" y="32766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Coração 24"/>
          <p:cNvSpPr/>
          <p:nvPr/>
        </p:nvSpPr>
        <p:spPr>
          <a:xfrm>
            <a:off x="8737600" y="34290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Coração 25"/>
          <p:cNvSpPr/>
          <p:nvPr/>
        </p:nvSpPr>
        <p:spPr>
          <a:xfrm>
            <a:off x="10058400" y="40386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oração 26"/>
          <p:cNvSpPr/>
          <p:nvPr/>
        </p:nvSpPr>
        <p:spPr>
          <a:xfrm>
            <a:off x="7315200" y="38862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Coração 27"/>
          <p:cNvSpPr/>
          <p:nvPr/>
        </p:nvSpPr>
        <p:spPr>
          <a:xfrm>
            <a:off x="5283200" y="35814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oração 28"/>
          <p:cNvSpPr/>
          <p:nvPr/>
        </p:nvSpPr>
        <p:spPr>
          <a:xfrm>
            <a:off x="2946400" y="41148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oração 29"/>
          <p:cNvSpPr/>
          <p:nvPr/>
        </p:nvSpPr>
        <p:spPr>
          <a:xfrm>
            <a:off x="4165600" y="34290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orriso 30"/>
          <p:cNvSpPr/>
          <p:nvPr/>
        </p:nvSpPr>
        <p:spPr>
          <a:xfrm>
            <a:off x="1524000" y="50292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Sorriso 31"/>
          <p:cNvSpPr/>
          <p:nvPr/>
        </p:nvSpPr>
        <p:spPr>
          <a:xfrm>
            <a:off x="2844800" y="49530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orriso 32"/>
          <p:cNvSpPr/>
          <p:nvPr/>
        </p:nvSpPr>
        <p:spPr>
          <a:xfrm>
            <a:off x="2641600" y="55626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orriso 33"/>
          <p:cNvSpPr/>
          <p:nvPr/>
        </p:nvSpPr>
        <p:spPr>
          <a:xfrm>
            <a:off x="4572000" y="48768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orriso 34"/>
          <p:cNvSpPr/>
          <p:nvPr/>
        </p:nvSpPr>
        <p:spPr>
          <a:xfrm>
            <a:off x="3962400" y="55626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Sorriso 35"/>
          <p:cNvSpPr/>
          <p:nvPr/>
        </p:nvSpPr>
        <p:spPr>
          <a:xfrm>
            <a:off x="5181600" y="56388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Sorriso 36"/>
          <p:cNvSpPr/>
          <p:nvPr/>
        </p:nvSpPr>
        <p:spPr>
          <a:xfrm>
            <a:off x="6502400" y="50292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Sorriso 37"/>
          <p:cNvSpPr/>
          <p:nvPr/>
        </p:nvSpPr>
        <p:spPr>
          <a:xfrm>
            <a:off x="7823200" y="49530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Sorriso 38"/>
          <p:cNvSpPr/>
          <p:nvPr/>
        </p:nvSpPr>
        <p:spPr>
          <a:xfrm>
            <a:off x="7620000" y="55626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Sorriso 39"/>
          <p:cNvSpPr/>
          <p:nvPr/>
        </p:nvSpPr>
        <p:spPr>
          <a:xfrm>
            <a:off x="9550400" y="48768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Sorriso 40"/>
          <p:cNvSpPr/>
          <p:nvPr/>
        </p:nvSpPr>
        <p:spPr>
          <a:xfrm>
            <a:off x="8940800" y="55626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Sorriso 41"/>
          <p:cNvSpPr/>
          <p:nvPr/>
        </p:nvSpPr>
        <p:spPr>
          <a:xfrm>
            <a:off x="10160000" y="56388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Sorriso 42"/>
          <p:cNvSpPr/>
          <p:nvPr/>
        </p:nvSpPr>
        <p:spPr>
          <a:xfrm>
            <a:off x="6604000" y="5715000"/>
            <a:ext cx="508000" cy="381000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Sorriso 43"/>
          <p:cNvSpPr/>
          <p:nvPr/>
        </p:nvSpPr>
        <p:spPr>
          <a:xfrm>
            <a:off x="8636000" y="48768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Sorriso 44"/>
          <p:cNvSpPr/>
          <p:nvPr/>
        </p:nvSpPr>
        <p:spPr>
          <a:xfrm>
            <a:off x="10871200" y="57912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Estrela de 6 Pontas 45"/>
          <p:cNvSpPr/>
          <p:nvPr/>
        </p:nvSpPr>
        <p:spPr>
          <a:xfrm>
            <a:off x="10871200" y="15240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Estrela de 6 Pontas 46"/>
          <p:cNvSpPr/>
          <p:nvPr/>
        </p:nvSpPr>
        <p:spPr>
          <a:xfrm>
            <a:off x="5689600" y="32004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Estrela de 6 Pontas 47"/>
          <p:cNvSpPr/>
          <p:nvPr/>
        </p:nvSpPr>
        <p:spPr>
          <a:xfrm>
            <a:off x="10972800" y="48006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2" name="AutoShape 8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 flipV="1">
            <a:off x="1016000" y="1905000"/>
            <a:ext cx="16256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>
            <a:off x="3149600" y="2438400"/>
            <a:ext cx="17272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 flipV="1">
            <a:off x="4876800" y="2209800"/>
            <a:ext cx="32512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7620000" y="2819400"/>
            <a:ext cx="8128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 flipH="1">
            <a:off x="10464800" y="2247900"/>
            <a:ext cx="10160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 flipV="1">
            <a:off x="1422400" y="3048000"/>
            <a:ext cx="7112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18"/>
          <p:cNvCxnSpPr/>
          <p:nvPr/>
        </p:nvCxnSpPr>
        <p:spPr>
          <a:xfrm>
            <a:off x="3454400" y="4267200"/>
            <a:ext cx="1625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20"/>
          <p:cNvCxnSpPr/>
          <p:nvPr/>
        </p:nvCxnSpPr>
        <p:spPr>
          <a:xfrm>
            <a:off x="3759200" y="5334000"/>
            <a:ext cx="4673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>
            <a:off x="6299200" y="3505200"/>
            <a:ext cx="4978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>
            <a:off x="406400" y="1524000"/>
            <a:ext cx="71120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flipV="1">
            <a:off x="6400800" y="4724400"/>
            <a:ext cx="1320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08000" y="1295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2743200" y="1600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235200" y="2743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3251200" y="2209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3352800" y="38100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Oval 35"/>
          <p:cNvSpPr/>
          <p:nvPr/>
        </p:nvSpPr>
        <p:spPr>
          <a:xfrm>
            <a:off x="7620000" y="1828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Oval 36"/>
          <p:cNvSpPr/>
          <p:nvPr/>
        </p:nvSpPr>
        <p:spPr>
          <a:xfrm>
            <a:off x="9956800" y="2057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" name="Oval 37"/>
          <p:cNvSpPr/>
          <p:nvPr/>
        </p:nvSpPr>
        <p:spPr>
          <a:xfrm>
            <a:off x="7721600" y="2590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6502400" y="3200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2" name="Oval 41"/>
          <p:cNvSpPr/>
          <p:nvPr/>
        </p:nvSpPr>
        <p:spPr>
          <a:xfrm>
            <a:off x="3860799" y="4800600"/>
            <a:ext cx="5612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13600" cy="1064302"/>
          </a:xfrm>
        </p:spPr>
        <p:txBody>
          <a:bodyPr>
            <a:normAutofit/>
          </a:bodyPr>
          <a:lstStyle/>
          <a:p>
            <a:pPr algn="ctr"/>
            <a:r>
              <a:rPr lang="pt-PT" sz="4800" dirty="0" err="1">
                <a:solidFill>
                  <a:schemeClr val="accent6"/>
                </a:solidFill>
                <a:latin typeface="Arial"/>
                <a:cs typeface="Arial"/>
              </a:rPr>
              <a:t>Seleciona</a:t>
            </a:r>
            <a:r>
              <a:rPr lang="pt-PT" sz="4800" dirty="0">
                <a:solidFill>
                  <a:schemeClr val="accent6"/>
                </a:solidFill>
                <a:latin typeface="Arial"/>
                <a:cs typeface="Arial"/>
              </a:rPr>
              <a:t> a risca maior</a:t>
            </a:r>
            <a:endParaRPr lang="pt-PT" sz="45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32950" y="4305300"/>
            <a:ext cx="5612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40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28491" y="6190898"/>
            <a:ext cx="27425548" cy="7774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 flipV="1">
            <a:off x="1016000" y="1905000"/>
            <a:ext cx="16256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>
            <a:off x="3149600" y="2438400"/>
            <a:ext cx="17272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 flipV="1">
            <a:off x="4876800" y="2209800"/>
            <a:ext cx="32512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7620000" y="2819400"/>
            <a:ext cx="8128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 flipH="1">
            <a:off x="10464800" y="2247900"/>
            <a:ext cx="10160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 flipV="1">
            <a:off x="1422400" y="3048000"/>
            <a:ext cx="7112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18"/>
          <p:cNvCxnSpPr/>
          <p:nvPr/>
        </p:nvCxnSpPr>
        <p:spPr>
          <a:xfrm>
            <a:off x="3454400" y="4267200"/>
            <a:ext cx="1625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20"/>
          <p:cNvCxnSpPr/>
          <p:nvPr/>
        </p:nvCxnSpPr>
        <p:spPr>
          <a:xfrm>
            <a:off x="3759200" y="5334000"/>
            <a:ext cx="4673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>
            <a:off x="6299200" y="3505200"/>
            <a:ext cx="4978400" cy="2438400"/>
          </a:xfrm>
          <a:prstGeom prst="line">
            <a:avLst/>
          </a:prstGeom>
          <a:ln w="730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>
            <a:off x="406400" y="1524000"/>
            <a:ext cx="71120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flipV="1">
            <a:off x="6400800" y="4724400"/>
            <a:ext cx="1320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08000" y="1295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2743200" y="1600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235200" y="2743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3251200" y="2209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3352800" y="38100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Oval 35"/>
          <p:cNvSpPr/>
          <p:nvPr/>
        </p:nvSpPr>
        <p:spPr>
          <a:xfrm>
            <a:off x="7620000" y="1828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Oval 36"/>
          <p:cNvSpPr/>
          <p:nvPr/>
        </p:nvSpPr>
        <p:spPr>
          <a:xfrm>
            <a:off x="9956800" y="2057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" name="Oval 37"/>
          <p:cNvSpPr/>
          <p:nvPr/>
        </p:nvSpPr>
        <p:spPr>
          <a:xfrm>
            <a:off x="7721600" y="2590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6502400" y="3200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2" name="Oval 41"/>
          <p:cNvSpPr/>
          <p:nvPr/>
        </p:nvSpPr>
        <p:spPr>
          <a:xfrm>
            <a:off x="3860799" y="4800600"/>
            <a:ext cx="5612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13600" cy="1064302"/>
          </a:xfrm>
        </p:spPr>
        <p:txBody>
          <a:bodyPr>
            <a:normAutofit/>
          </a:bodyPr>
          <a:lstStyle/>
          <a:p>
            <a:pPr algn="ctr"/>
            <a:r>
              <a:rPr lang="pt-PT" sz="4800" dirty="0" err="1">
                <a:solidFill>
                  <a:schemeClr val="accent6"/>
                </a:solidFill>
                <a:latin typeface="Arial"/>
                <a:cs typeface="Arial"/>
              </a:rPr>
              <a:t>Seleciona</a:t>
            </a:r>
            <a:r>
              <a:rPr lang="pt-PT" sz="4800" dirty="0">
                <a:solidFill>
                  <a:schemeClr val="accent6"/>
                </a:solidFill>
                <a:latin typeface="Arial"/>
                <a:cs typeface="Arial"/>
              </a:rPr>
              <a:t> a risca maior</a:t>
            </a:r>
            <a:endParaRPr lang="pt-PT" sz="45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32950" y="4305300"/>
            <a:ext cx="5612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 flipV="1">
            <a:off x="1016000" y="1905000"/>
            <a:ext cx="16256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>
            <a:off x="3149600" y="2438400"/>
            <a:ext cx="17272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 flipV="1">
            <a:off x="4876800" y="2209800"/>
            <a:ext cx="32512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7620000" y="2819400"/>
            <a:ext cx="8128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 flipH="1">
            <a:off x="10464800" y="2247900"/>
            <a:ext cx="10160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 flipV="1">
            <a:off x="1422400" y="3048000"/>
            <a:ext cx="7112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18"/>
          <p:cNvCxnSpPr/>
          <p:nvPr/>
        </p:nvCxnSpPr>
        <p:spPr>
          <a:xfrm>
            <a:off x="3454400" y="4267200"/>
            <a:ext cx="1625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20"/>
          <p:cNvCxnSpPr/>
          <p:nvPr/>
        </p:nvCxnSpPr>
        <p:spPr>
          <a:xfrm>
            <a:off x="3759200" y="5334000"/>
            <a:ext cx="4673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>
            <a:off x="6299200" y="3505200"/>
            <a:ext cx="4978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>
            <a:off x="406400" y="1524000"/>
            <a:ext cx="71120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flipV="1">
            <a:off x="6400800" y="4724400"/>
            <a:ext cx="1320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08000" y="1295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2743200" y="1600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235200" y="2743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3251200" y="2209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3352800" y="38100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Oval 35"/>
          <p:cNvSpPr/>
          <p:nvPr/>
        </p:nvSpPr>
        <p:spPr>
          <a:xfrm>
            <a:off x="7620000" y="1828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Oval 36"/>
          <p:cNvSpPr/>
          <p:nvPr/>
        </p:nvSpPr>
        <p:spPr>
          <a:xfrm>
            <a:off x="9956800" y="2057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" name="Oval 37"/>
          <p:cNvSpPr/>
          <p:nvPr/>
        </p:nvSpPr>
        <p:spPr>
          <a:xfrm>
            <a:off x="7721600" y="2590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6502400" y="3200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2" name="Oval 41"/>
          <p:cNvSpPr/>
          <p:nvPr/>
        </p:nvSpPr>
        <p:spPr>
          <a:xfrm>
            <a:off x="3860799" y="4800600"/>
            <a:ext cx="5612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13600" cy="1064302"/>
          </a:xfrm>
        </p:spPr>
        <p:txBody>
          <a:bodyPr>
            <a:normAutofit/>
          </a:bodyPr>
          <a:lstStyle/>
          <a:p>
            <a:pPr algn="ctr"/>
            <a:r>
              <a:rPr lang="pt-PT" sz="4800" dirty="0" err="1">
                <a:solidFill>
                  <a:schemeClr val="accent6"/>
                </a:solidFill>
                <a:latin typeface="Arial"/>
                <a:cs typeface="Arial"/>
              </a:rPr>
              <a:t>Seleciona</a:t>
            </a:r>
            <a:r>
              <a:rPr lang="pt-PT" sz="4800" dirty="0">
                <a:solidFill>
                  <a:schemeClr val="accent6"/>
                </a:solidFill>
                <a:latin typeface="Arial"/>
                <a:cs typeface="Arial"/>
              </a:rPr>
              <a:t> a risca menor</a:t>
            </a:r>
            <a:endParaRPr lang="pt-PT" sz="45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32950" y="4305300"/>
            <a:ext cx="5612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40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28491" y="6190898"/>
            <a:ext cx="27425548" cy="7774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 flipV="1">
            <a:off x="1016000" y="1905000"/>
            <a:ext cx="16256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>
            <a:off x="3149600" y="2438400"/>
            <a:ext cx="17272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 flipV="1">
            <a:off x="4876800" y="2209800"/>
            <a:ext cx="32512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7620000" y="2819400"/>
            <a:ext cx="8128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 flipH="1">
            <a:off x="10464800" y="2247900"/>
            <a:ext cx="10160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 flipV="1">
            <a:off x="1422400" y="3048000"/>
            <a:ext cx="7112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18"/>
          <p:cNvCxnSpPr/>
          <p:nvPr/>
        </p:nvCxnSpPr>
        <p:spPr>
          <a:xfrm>
            <a:off x="3454400" y="4267200"/>
            <a:ext cx="1625600" cy="304800"/>
          </a:xfrm>
          <a:prstGeom prst="line">
            <a:avLst/>
          </a:prstGeom>
          <a:ln w="730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20"/>
          <p:cNvCxnSpPr/>
          <p:nvPr/>
        </p:nvCxnSpPr>
        <p:spPr>
          <a:xfrm>
            <a:off x="3759200" y="5334000"/>
            <a:ext cx="4673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>
            <a:off x="6299200" y="3505200"/>
            <a:ext cx="4978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>
            <a:off x="406400" y="1524000"/>
            <a:ext cx="71120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flipV="1">
            <a:off x="6400800" y="4724400"/>
            <a:ext cx="1320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08000" y="1295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2743200" y="1600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235200" y="2743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3251200" y="2209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3352800" y="38100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Oval 35"/>
          <p:cNvSpPr/>
          <p:nvPr/>
        </p:nvSpPr>
        <p:spPr>
          <a:xfrm>
            <a:off x="7620000" y="1828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Oval 36"/>
          <p:cNvSpPr/>
          <p:nvPr/>
        </p:nvSpPr>
        <p:spPr>
          <a:xfrm>
            <a:off x="9956800" y="2057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" name="Oval 37"/>
          <p:cNvSpPr/>
          <p:nvPr/>
        </p:nvSpPr>
        <p:spPr>
          <a:xfrm>
            <a:off x="7721600" y="2590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6502400" y="3200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2" name="Oval 41"/>
          <p:cNvSpPr/>
          <p:nvPr/>
        </p:nvSpPr>
        <p:spPr>
          <a:xfrm>
            <a:off x="3860799" y="4800600"/>
            <a:ext cx="5612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13600" cy="1064302"/>
          </a:xfrm>
        </p:spPr>
        <p:txBody>
          <a:bodyPr>
            <a:normAutofit/>
          </a:bodyPr>
          <a:lstStyle/>
          <a:p>
            <a:pPr algn="ctr"/>
            <a:r>
              <a:rPr lang="pt-PT" sz="4800" dirty="0" err="1">
                <a:solidFill>
                  <a:schemeClr val="accent6"/>
                </a:solidFill>
                <a:latin typeface="Arial"/>
                <a:cs typeface="Arial"/>
              </a:rPr>
              <a:t>Seleciona</a:t>
            </a:r>
            <a:r>
              <a:rPr lang="pt-PT" sz="4800" dirty="0">
                <a:solidFill>
                  <a:schemeClr val="accent6"/>
                </a:solidFill>
                <a:latin typeface="Arial"/>
                <a:cs typeface="Arial"/>
              </a:rPr>
              <a:t> a risca menor</a:t>
            </a:r>
            <a:endParaRPr lang="pt-PT" sz="45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32950" y="4305300"/>
            <a:ext cx="5612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07433" y="160338"/>
            <a:ext cx="4165600" cy="9445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>
                <a:solidFill>
                  <a:schemeClr val="accent6"/>
                </a:solidFill>
                <a:latin typeface="Arial"/>
                <a:cs typeface="Arial"/>
              </a:rPr>
              <a:t>Relembra:</a:t>
            </a:r>
          </a:p>
        </p:txBody>
      </p:sp>
      <p:sp>
        <p:nvSpPr>
          <p:cNvPr id="1026" name="AutoShape 2" descr="A boca aberta para o maior. Menor &lt; que... - A matemática não é difícil. |  Facebook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A boca aberta para o maior. Menor &lt; que... - A matemática não é difícil. |  Facebook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A boca aberta para o maior. Menor &lt; que... - A matemática não é difícil. |  Facebook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32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69462"/>
            <a:ext cx="2438400" cy="1828801"/>
          </a:xfrm>
          <a:prstGeom prst="rect">
            <a:avLst/>
          </a:prstGeom>
          <a:noFill/>
        </p:spPr>
      </p:pic>
      <p:grpSp>
        <p:nvGrpSpPr>
          <p:cNvPr id="2" name="Grupo 18"/>
          <p:cNvGrpSpPr/>
          <p:nvPr/>
        </p:nvGrpSpPr>
        <p:grpSpPr>
          <a:xfrm>
            <a:off x="5283200" y="1600201"/>
            <a:ext cx="1524000" cy="1640861"/>
            <a:chOff x="1714201" y="2133600"/>
            <a:chExt cx="1303189" cy="2326661"/>
          </a:xfrm>
        </p:grpSpPr>
        <p:sp>
          <p:nvSpPr>
            <p:cNvPr id="15" name="Forma livre 14"/>
            <p:cNvSpPr/>
            <p:nvPr/>
          </p:nvSpPr>
          <p:spPr>
            <a:xfrm rot="19837334">
              <a:off x="1802880" y="3160936"/>
              <a:ext cx="1214510" cy="506437"/>
            </a:xfrm>
            <a:custGeom>
              <a:avLst/>
              <a:gdLst>
                <a:gd name="connsiteX0" fmla="*/ 0 w 1214510"/>
                <a:gd name="connsiteY0" fmla="*/ 112542 h 506437"/>
                <a:gd name="connsiteX1" fmla="*/ 225083 w 1214510"/>
                <a:gd name="connsiteY1" fmla="*/ 506437 h 506437"/>
                <a:gd name="connsiteX2" fmla="*/ 323556 w 1214510"/>
                <a:gd name="connsiteY2" fmla="*/ 112542 h 506437"/>
                <a:gd name="connsiteX3" fmla="*/ 520504 w 1214510"/>
                <a:gd name="connsiteY3" fmla="*/ 436099 h 506437"/>
                <a:gd name="connsiteX4" fmla="*/ 633046 w 1214510"/>
                <a:gd name="connsiteY4" fmla="*/ 98474 h 506437"/>
                <a:gd name="connsiteX5" fmla="*/ 829993 w 1214510"/>
                <a:gd name="connsiteY5" fmla="*/ 422031 h 506437"/>
                <a:gd name="connsiteX6" fmla="*/ 900332 w 1214510"/>
                <a:gd name="connsiteY6" fmla="*/ 70339 h 506437"/>
                <a:gd name="connsiteX7" fmla="*/ 1097280 w 1214510"/>
                <a:gd name="connsiteY7" fmla="*/ 393896 h 506437"/>
                <a:gd name="connsiteX8" fmla="*/ 1195753 w 1214510"/>
                <a:gd name="connsiteY8" fmla="*/ 56271 h 506437"/>
                <a:gd name="connsiteX9" fmla="*/ 1209821 w 1214510"/>
                <a:gd name="connsiteY9" fmla="*/ 56271 h 506437"/>
                <a:gd name="connsiteX10" fmla="*/ 0 w 1214510"/>
                <a:gd name="connsiteY10" fmla="*/ 112542 h 50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4510" h="506437">
                  <a:moveTo>
                    <a:pt x="0" y="112542"/>
                  </a:moveTo>
                  <a:cubicBezTo>
                    <a:pt x="85578" y="309489"/>
                    <a:pt x="171157" y="506437"/>
                    <a:pt x="225083" y="506437"/>
                  </a:cubicBezTo>
                  <a:cubicBezTo>
                    <a:pt x="279009" y="506437"/>
                    <a:pt x="274319" y="124265"/>
                    <a:pt x="323556" y="112542"/>
                  </a:cubicBezTo>
                  <a:cubicBezTo>
                    <a:pt x="372793" y="100819"/>
                    <a:pt x="468923" y="438444"/>
                    <a:pt x="520504" y="436099"/>
                  </a:cubicBezTo>
                  <a:cubicBezTo>
                    <a:pt x="572085" y="433754"/>
                    <a:pt x="581465" y="100819"/>
                    <a:pt x="633046" y="98474"/>
                  </a:cubicBezTo>
                  <a:cubicBezTo>
                    <a:pt x="684627" y="96129"/>
                    <a:pt x="785445" y="426720"/>
                    <a:pt x="829993" y="422031"/>
                  </a:cubicBezTo>
                  <a:cubicBezTo>
                    <a:pt x="874541" y="417342"/>
                    <a:pt x="855784" y="75028"/>
                    <a:pt x="900332" y="70339"/>
                  </a:cubicBezTo>
                  <a:cubicBezTo>
                    <a:pt x="944880" y="65650"/>
                    <a:pt x="1048043" y="396241"/>
                    <a:pt x="1097280" y="393896"/>
                  </a:cubicBezTo>
                  <a:cubicBezTo>
                    <a:pt x="1146517" y="391551"/>
                    <a:pt x="1176996" y="112542"/>
                    <a:pt x="1195753" y="56271"/>
                  </a:cubicBezTo>
                  <a:cubicBezTo>
                    <a:pt x="1214510" y="0"/>
                    <a:pt x="1209821" y="56271"/>
                    <a:pt x="1209821" y="56271"/>
                  </a:cubicBezTo>
                  <a:lnTo>
                    <a:pt x="0" y="11254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3" name="Grupo 16"/>
            <p:cNvGrpSpPr/>
            <p:nvPr/>
          </p:nvGrpSpPr>
          <p:grpSpPr>
            <a:xfrm>
              <a:off x="1714201" y="2133600"/>
              <a:ext cx="1214510" cy="2326661"/>
              <a:chOff x="1714201" y="2133600"/>
              <a:chExt cx="1214510" cy="232666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209800" y="2133600"/>
                <a:ext cx="4572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438400" y="2286000"/>
                <a:ext cx="2286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Forma livre 15"/>
              <p:cNvSpPr/>
              <p:nvPr/>
            </p:nvSpPr>
            <p:spPr>
              <a:xfrm rot="12839456">
                <a:off x="1714201" y="3953824"/>
                <a:ext cx="1214510" cy="506437"/>
              </a:xfrm>
              <a:custGeom>
                <a:avLst/>
                <a:gdLst>
                  <a:gd name="connsiteX0" fmla="*/ 0 w 1214510"/>
                  <a:gd name="connsiteY0" fmla="*/ 112542 h 506437"/>
                  <a:gd name="connsiteX1" fmla="*/ 225083 w 1214510"/>
                  <a:gd name="connsiteY1" fmla="*/ 506437 h 506437"/>
                  <a:gd name="connsiteX2" fmla="*/ 323556 w 1214510"/>
                  <a:gd name="connsiteY2" fmla="*/ 112542 h 506437"/>
                  <a:gd name="connsiteX3" fmla="*/ 520504 w 1214510"/>
                  <a:gd name="connsiteY3" fmla="*/ 436099 h 506437"/>
                  <a:gd name="connsiteX4" fmla="*/ 633046 w 1214510"/>
                  <a:gd name="connsiteY4" fmla="*/ 98474 h 506437"/>
                  <a:gd name="connsiteX5" fmla="*/ 829993 w 1214510"/>
                  <a:gd name="connsiteY5" fmla="*/ 422031 h 506437"/>
                  <a:gd name="connsiteX6" fmla="*/ 900332 w 1214510"/>
                  <a:gd name="connsiteY6" fmla="*/ 70339 h 506437"/>
                  <a:gd name="connsiteX7" fmla="*/ 1097280 w 1214510"/>
                  <a:gd name="connsiteY7" fmla="*/ 393896 h 506437"/>
                  <a:gd name="connsiteX8" fmla="*/ 1195753 w 1214510"/>
                  <a:gd name="connsiteY8" fmla="*/ 56271 h 506437"/>
                  <a:gd name="connsiteX9" fmla="*/ 1209821 w 1214510"/>
                  <a:gd name="connsiteY9" fmla="*/ 56271 h 506437"/>
                  <a:gd name="connsiteX10" fmla="*/ 0 w 1214510"/>
                  <a:gd name="connsiteY10" fmla="*/ 112542 h 5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4510" h="506437">
                    <a:moveTo>
                      <a:pt x="0" y="112542"/>
                    </a:moveTo>
                    <a:cubicBezTo>
                      <a:pt x="85578" y="309489"/>
                      <a:pt x="171157" y="506437"/>
                      <a:pt x="225083" y="506437"/>
                    </a:cubicBezTo>
                    <a:cubicBezTo>
                      <a:pt x="279009" y="506437"/>
                      <a:pt x="274319" y="124265"/>
                      <a:pt x="323556" y="112542"/>
                    </a:cubicBezTo>
                    <a:cubicBezTo>
                      <a:pt x="372793" y="100819"/>
                      <a:pt x="468923" y="438444"/>
                      <a:pt x="520504" y="436099"/>
                    </a:cubicBezTo>
                    <a:cubicBezTo>
                      <a:pt x="572085" y="433754"/>
                      <a:pt x="581465" y="100819"/>
                      <a:pt x="633046" y="98474"/>
                    </a:cubicBezTo>
                    <a:cubicBezTo>
                      <a:pt x="684627" y="96129"/>
                      <a:pt x="785445" y="426720"/>
                      <a:pt x="829993" y="422031"/>
                    </a:cubicBezTo>
                    <a:cubicBezTo>
                      <a:pt x="874541" y="417342"/>
                      <a:pt x="855784" y="75028"/>
                      <a:pt x="900332" y="70339"/>
                    </a:cubicBezTo>
                    <a:cubicBezTo>
                      <a:pt x="944880" y="65650"/>
                      <a:pt x="1048043" y="396241"/>
                      <a:pt x="1097280" y="393896"/>
                    </a:cubicBezTo>
                    <a:cubicBezTo>
                      <a:pt x="1146517" y="391551"/>
                      <a:pt x="1176996" y="112542"/>
                      <a:pt x="1195753" y="56271"/>
                    </a:cubicBezTo>
                    <a:cubicBezTo>
                      <a:pt x="1214510" y="0"/>
                      <a:pt x="1209821" y="56271"/>
                      <a:pt x="1209821" y="56271"/>
                    </a:cubicBezTo>
                    <a:lnTo>
                      <a:pt x="0" y="1125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20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978400" y="4495801"/>
            <a:ext cx="2438400" cy="1828801"/>
          </a:xfrm>
          <a:prstGeom prst="rect">
            <a:avLst/>
          </a:prstGeom>
          <a:noFill/>
        </p:spPr>
      </p:pic>
      <p:sp>
        <p:nvSpPr>
          <p:cNvPr id="22" name="Forma livre 21"/>
          <p:cNvSpPr/>
          <p:nvPr/>
        </p:nvSpPr>
        <p:spPr>
          <a:xfrm rot="9323883">
            <a:off x="5206457" y="5528771"/>
            <a:ext cx="1420295" cy="357161"/>
          </a:xfrm>
          <a:custGeom>
            <a:avLst/>
            <a:gdLst>
              <a:gd name="connsiteX0" fmla="*/ 0 w 1214510"/>
              <a:gd name="connsiteY0" fmla="*/ 112542 h 506437"/>
              <a:gd name="connsiteX1" fmla="*/ 225083 w 1214510"/>
              <a:gd name="connsiteY1" fmla="*/ 506437 h 506437"/>
              <a:gd name="connsiteX2" fmla="*/ 323556 w 1214510"/>
              <a:gd name="connsiteY2" fmla="*/ 112542 h 506437"/>
              <a:gd name="connsiteX3" fmla="*/ 520504 w 1214510"/>
              <a:gd name="connsiteY3" fmla="*/ 436099 h 506437"/>
              <a:gd name="connsiteX4" fmla="*/ 633046 w 1214510"/>
              <a:gd name="connsiteY4" fmla="*/ 98474 h 506437"/>
              <a:gd name="connsiteX5" fmla="*/ 829993 w 1214510"/>
              <a:gd name="connsiteY5" fmla="*/ 422031 h 506437"/>
              <a:gd name="connsiteX6" fmla="*/ 900332 w 1214510"/>
              <a:gd name="connsiteY6" fmla="*/ 70339 h 506437"/>
              <a:gd name="connsiteX7" fmla="*/ 1097280 w 1214510"/>
              <a:gd name="connsiteY7" fmla="*/ 393896 h 506437"/>
              <a:gd name="connsiteX8" fmla="*/ 1195753 w 1214510"/>
              <a:gd name="connsiteY8" fmla="*/ 56271 h 506437"/>
              <a:gd name="connsiteX9" fmla="*/ 1209821 w 1214510"/>
              <a:gd name="connsiteY9" fmla="*/ 56271 h 506437"/>
              <a:gd name="connsiteX10" fmla="*/ 0 w 1214510"/>
              <a:gd name="connsiteY10" fmla="*/ 112542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510" h="506437">
                <a:moveTo>
                  <a:pt x="0" y="112542"/>
                </a:moveTo>
                <a:cubicBezTo>
                  <a:pt x="85578" y="309489"/>
                  <a:pt x="171157" y="506437"/>
                  <a:pt x="225083" y="506437"/>
                </a:cubicBezTo>
                <a:cubicBezTo>
                  <a:pt x="279009" y="506437"/>
                  <a:pt x="274319" y="124265"/>
                  <a:pt x="323556" y="112542"/>
                </a:cubicBezTo>
                <a:cubicBezTo>
                  <a:pt x="372793" y="100819"/>
                  <a:pt x="468923" y="438444"/>
                  <a:pt x="520504" y="436099"/>
                </a:cubicBezTo>
                <a:cubicBezTo>
                  <a:pt x="572085" y="433754"/>
                  <a:pt x="581465" y="100819"/>
                  <a:pt x="633046" y="98474"/>
                </a:cubicBezTo>
                <a:cubicBezTo>
                  <a:pt x="684627" y="96129"/>
                  <a:pt x="785445" y="426720"/>
                  <a:pt x="829993" y="422031"/>
                </a:cubicBezTo>
                <a:cubicBezTo>
                  <a:pt x="874541" y="417342"/>
                  <a:pt x="855784" y="75028"/>
                  <a:pt x="900332" y="70339"/>
                </a:cubicBezTo>
                <a:cubicBezTo>
                  <a:pt x="944880" y="65650"/>
                  <a:pt x="1048043" y="396241"/>
                  <a:pt x="1097280" y="393896"/>
                </a:cubicBezTo>
                <a:cubicBezTo>
                  <a:pt x="1146517" y="391551"/>
                  <a:pt x="1176996" y="112542"/>
                  <a:pt x="1195753" y="56271"/>
                </a:cubicBezTo>
                <a:cubicBezTo>
                  <a:pt x="1214510" y="0"/>
                  <a:pt x="1209821" y="56271"/>
                  <a:pt x="1209821" y="56271"/>
                </a:cubicBezTo>
                <a:lnTo>
                  <a:pt x="0" y="11254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Oval 23"/>
          <p:cNvSpPr/>
          <p:nvPr/>
        </p:nvSpPr>
        <p:spPr>
          <a:xfrm>
            <a:off x="5588001" y="4267201"/>
            <a:ext cx="519103" cy="3577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Oval 24"/>
          <p:cNvSpPr/>
          <p:nvPr/>
        </p:nvSpPr>
        <p:spPr>
          <a:xfrm>
            <a:off x="5588000" y="4343400"/>
            <a:ext cx="259552" cy="2044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Forma livre 25"/>
          <p:cNvSpPr/>
          <p:nvPr/>
        </p:nvSpPr>
        <p:spPr>
          <a:xfrm rot="1849849">
            <a:off x="5128659" y="4878347"/>
            <a:ext cx="1267289" cy="466248"/>
          </a:xfrm>
          <a:custGeom>
            <a:avLst/>
            <a:gdLst>
              <a:gd name="connsiteX0" fmla="*/ 0 w 1214510"/>
              <a:gd name="connsiteY0" fmla="*/ 112542 h 506437"/>
              <a:gd name="connsiteX1" fmla="*/ 225083 w 1214510"/>
              <a:gd name="connsiteY1" fmla="*/ 506437 h 506437"/>
              <a:gd name="connsiteX2" fmla="*/ 323556 w 1214510"/>
              <a:gd name="connsiteY2" fmla="*/ 112542 h 506437"/>
              <a:gd name="connsiteX3" fmla="*/ 520504 w 1214510"/>
              <a:gd name="connsiteY3" fmla="*/ 436099 h 506437"/>
              <a:gd name="connsiteX4" fmla="*/ 633046 w 1214510"/>
              <a:gd name="connsiteY4" fmla="*/ 98474 h 506437"/>
              <a:gd name="connsiteX5" fmla="*/ 829993 w 1214510"/>
              <a:gd name="connsiteY5" fmla="*/ 422031 h 506437"/>
              <a:gd name="connsiteX6" fmla="*/ 900332 w 1214510"/>
              <a:gd name="connsiteY6" fmla="*/ 70339 h 506437"/>
              <a:gd name="connsiteX7" fmla="*/ 1097280 w 1214510"/>
              <a:gd name="connsiteY7" fmla="*/ 393896 h 506437"/>
              <a:gd name="connsiteX8" fmla="*/ 1195753 w 1214510"/>
              <a:gd name="connsiteY8" fmla="*/ 56271 h 506437"/>
              <a:gd name="connsiteX9" fmla="*/ 1209821 w 1214510"/>
              <a:gd name="connsiteY9" fmla="*/ 56271 h 506437"/>
              <a:gd name="connsiteX10" fmla="*/ 0 w 1214510"/>
              <a:gd name="connsiteY10" fmla="*/ 112542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510" h="506437">
                <a:moveTo>
                  <a:pt x="0" y="112542"/>
                </a:moveTo>
                <a:cubicBezTo>
                  <a:pt x="85578" y="309489"/>
                  <a:pt x="171157" y="506437"/>
                  <a:pt x="225083" y="506437"/>
                </a:cubicBezTo>
                <a:cubicBezTo>
                  <a:pt x="279009" y="506437"/>
                  <a:pt x="274319" y="124265"/>
                  <a:pt x="323556" y="112542"/>
                </a:cubicBezTo>
                <a:cubicBezTo>
                  <a:pt x="372793" y="100819"/>
                  <a:pt x="468923" y="438444"/>
                  <a:pt x="520504" y="436099"/>
                </a:cubicBezTo>
                <a:cubicBezTo>
                  <a:pt x="572085" y="433754"/>
                  <a:pt x="581465" y="100819"/>
                  <a:pt x="633046" y="98474"/>
                </a:cubicBezTo>
                <a:cubicBezTo>
                  <a:pt x="684627" y="96129"/>
                  <a:pt x="785445" y="426720"/>
                  <a:pt x="829993" y="422031"/>
                </a:cubicBezTo>
                <a:cubicBezTo>
                  <a:pt x="874541" y="417342"/>
                  <a:pt x="855784" y="75028"/>
                  <a:pt x="900332" y="70339"/>
                </a:cubicBezTo>
                <a:cubicBezTo>
                  <a:pt x="944880" y="65650"/>
                  <a:pt x="1048043" y="396241"/>
                  <a:pt x="1097280" y="393896"/>
                </a:cubicBezTo>
                <a:cubicBezTo>
                  <a:pt x="1146517" y="391551"/>
                  <a:pt x="1176996" y="112542"/>
                  <a:pt x="1195753" y="56271"/>
                </a:cubicBezTo>
                <a:cubicBezTo>
                  <a:pt x="1214510" y="0"/>
                  <a:pt x="1209821" y="56271"/>
                  <a:pt x="1209821" y="56271"/>
                </a:cubicBezTo>
                <a:lnTo>
                  <a:pt x="0" y="11254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34" name="Picture 10" descr="Fatia de pizza e todo Modelo 3D $79 - .max .c4d .obj .upk .unitypackage  .unknown - Free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1905000"/>
            <a:ext cx="3352800" cy="1357884"/>
          </a:xfrm>
          <a:prstGeom prst="rect">
            <a:avLst/>
          </a:prstGeom>
          <a:noFill/>
        </p:spPr>
      </p:pic>
      <p:pic>
        <p:nvPicPr>
          <p:cNvPr id="28" name="Picture 10" descr="Fatia de pizza e todo Modelo 3D $79 - .max .c4d .obj .upk .unitypackage  .unknown - Free3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0" y="1676400"/>
            <a:ext cx="5080000" cy="2057400"/>
          </a:xfrm>
          <a:prstGeom prst="rect">
            <a:avLst/>
          </a:prstGeom>
          <a:noFill/>
        </p:spPr>
      </p:pic>
      <p:pic>
        <p:nvPicPr>
          <p:cNvPr id="1036" name="Picture 12" descr="Queque de Laranja Padaria Esperança - Pão pré-cozido e congela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800" y="4374356"/>
            <a:ext cx="3352800" cy="2141340"/>
          </a:xfrm>
          <a:prstGeom prst="rect">
            <a:avLst/>
          </a:prstGeom>
          <a:noFill/>
        </p:spPr>
      </p:pic>
      <p:pic>
        <p:nvPicPr>
          <p:cNvPr id="30" name="Picture 12" descr="Queque de Laranja Padaria Esperança - Pão pré-cozido e congela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7600" y="5105401"/>
            <a:ext cx="1727200" cy="1103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828801"/>
            <a:ext cx="2438400" cy="1828801"/>
          </a:xfrm>
          <a:prstGeom prst="rect">
            <a:avLst/>
          </a:prstGeom>
          <a:noFill/>
        </p:spPr>
      </p:pic>
      <p:pic>
        <p:nvPicPr>
          <p:cNvPr id="8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534400" y="4419601"/>
            <a:ext cx="2438400" cy="1828801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1016000" y="2438401"/>
            <a:ext cx="294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/>
              <a:t>MENOR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219200" y="4953001"/>
            <a:ext cx="294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/>
              <a:t>MAIOR</a:t>
            </a:r>
          </a:p>
        </p:txBody>
      </p:sp>
      <p:pic>
        <p:nvPicPr>
          <p:cNvPr id="11" name="Picture 12" descr="Queque de Laranja Padaria Esperança - Pão pré-cozido e congel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4184542"/>
            <a:ext cx="2905071" cy="2223998"/>
          </a:xfrm>
          <a:prstGeom prst="rect">
            <a:avLst/>
          </a:prstGeom>
          <a:noFill/>
        </p:spPr>
      </p:pic>
      <p:pic>
        <p:nvPicPr>
          <p:cNvPr id="12" name="Picture 12" descr="Queque de Laranja Padaria Esperança - Pão pré-cozido e congela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0"/>
            <a:ext cx="1317356" cy="992982"/>
          </a:xfrm>
          <a:prstGeom prst="rect">
            <a:avLst/>
          </a:prstGeom>
          <a:noFill/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207433" y="160338"/>
            <a:ext cx="4165600" cy="9445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>
                <a:solidFill>
                  <a:schemeClr val="accent6"/>
                </a:solidFill>
                <a:latin typeface="Arial"/>
                <a:cs typeface="Arial"/>
              </a:rPr>
              <a:t>Relembra: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neta Esferográfica Signature 1.0mm Azul JocarOff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981200"/>
            <a:ext cx="2133600" cy="1600200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198438"/>
            <a:ext cx="9652000" cy="11731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sz="3600" dirty="0">
                <a:solidFill>
                  <a:schemeClr val="accent6"/>
                </a:solidFill>
                <a:latin typeface="Arial"/>
                <a:cs typeface="Arial"/>
              </a:rPr>
              <a:t>Preenche os espaços </a:t>
            </a:r>
            <a:br>
              <a:rPr lang="pt-PT" sz="3600" dirty="0">
                <a:solidFill>
                  <a:schemeClr val="accent6"/>
                </a:solidFill>
                <a:latin typeface="Arial"/>
              </a:rPr>
            </a:br>
            <a:r>
              <a:rPr lang="pt-PT" sz="3600" dirty="0">
                <a:solidFill>
                  <a:schemeClr val="accent6"/>
                </a:solidFill>
                <a:latin typeface="Arial"/>
                <a:cs typeface="Arial"/>
              </a:rPr>
              <a:t>com      (maior),      (menor), ou   </a:t>
            </a:r>
            <a:r>
              <a:rPr lang="pt-PT" sz="7300" b="1" dirty="0">
                <a:solidFill>
                  <a:schemeClr val="accent6"/>
                </a:solidFill>
                <a:latin typeface="Arial"/>
                <a:cs typeface="Arial"/>
              </a:rPr>
              <a:t>=</a:t>
            </a:r>
            <a:r>
              <a:rPr lang="pt-PT" sz="3600" dirty="0">
                <a:solidFill>
                  <a:schemeClr val="accent6"/>
                </a:solidFill>
                <a:latin typeface="Arial"/>
                <a:cs typeface="Arial"/>
              </a:rPr>
              <a:t> (igual)       </a:t>
            </a:r>
            <a:endParaRPr lang="pt-PT" sz="3600" dirty="0">
              <a:solidFill>
                <a:schemeClr val="accent6"/>
              </a:solidFill>
            </a:endParaRPr>
          </a:p>
        </p:txBody>
      </p:sp>
      <p:pic>
        <p:nvPicPr>
          <p:cNvPr id="9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1114" y="839490"/>
            <a:ext cx="508000" cy="381000"/>
          </a:xfrm>
          <a:prstGeom prst="rect">
            <a:avLst/>
          </a:prstGeom>
          <a:noFill/>
        </p:spPr>
      </p:pic>
      <p:sp>
        <p:nvSpPr>
          <p:cNvPr id="20490" name="AutoShape 10" descr="Sinal De Igual, Igualdade, Símbolo png transparente grátis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7" name="Picture 2" descr="Caneta Esferográfica Signature 1.0mm Azul JocarOff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2590800"/>
            <a:ext cx="1219200" cy="914400"/>
          </a:xfrm>
          <a:prstGeom prst="rect">
            <a:avLst/>
          </a:prstGeom>
          <a:noFill/>
        </p:spPr>
      </p:pic>
      <p:cxnSp>
        <p:nvCxnSpPr>
          <p:cNvPr id="19" name="Conexão recta 18"/>
          <p:cNvCxnSpPr/>
          <p:nvPr/>
        </p:nvCxnSpPr>
        <p:spPr>
          <a:xfrm>
            <a:off x="4673600" y="3505200"/>
            <a:ext cx="3657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6" name="Picture 16" descr="10+ Melhores Ideias de Pião em 2020 | pião brinquedo, pia, brinquedos retrô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0800" y="4578865"/>
            <a:ext cx="1422400" cy="1090828"/>
          </a:xfrm>
          <a:prstGeom prst="rect">
            <a:avLst/>
          </a:prstGeom>
          <a:noFill/>
        </p:spPr>
      </p:pic>
      <p:cxnSp>
        <p:nvCxnSpPr>
          <p:cNvPr id="22" name="Conexão recta 21"/>
          <p:cNvCxnSpPr/>
          <p:nvPr/>
        </p:nvCxnSpPr>
        <p:spPr>
          <a:xfrm>
            <a:off x="4673600" y="5791200"/>
            <a:ext cx="3657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6" descr="10+ Melhores Ideias de Pião em 2020 | pião brinquedo, pia, brinquedos retrô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2399" y="3886200"/>
            <a:ext cx="2515383" cy="1929028"/>
          </a:xfrm>
          <a:prstGeom prst="rect">
            <a:avLst/>
          </a:prstGeom>
          <a:noFill/>
        </p:spPr>
      </p:pic>
      <p:pic>
        <p:nvPicPr>
          <p:cNvPr id="24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8000" y="4343401"/>
            <a:ext cx="1828800" cy="1371601"/>
          </a:xfrm>
          <a:prstGeom prst="rect">
            <a:avLst/>
          </a:prstGeom>
          <a:noFill/>
        </p:spPr>
      </p:pic>
      <p:pic>
        <p:nvPicPr>
          <p:cNvPr id="25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689600" y="1981201"/>
            <a:ext cx="1930400" cy="1447801"/>
          </a:xfrm>
          <a:prstGeom prst="rect">
            <a:avLst/>
          </a:prstGeom>
          <a:noFill/>
        </p:spPr>
      </p:pic>
      <p:pic>
        <p:nvPicPr>
          <p:cNvPr id="16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985004" y="839490"/>
            <a:ext cx="508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xão recta 8"/>
          <p:cNvCxnSpPr/>
          <p:nvPr/>
        </p:nvCxnSpPr>
        <p:spPr>
          <a:xfrm>
            <a:off x="4673600" y="3505200"/>
            <a:ext cx="3657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>
            <a:off x="4775200" y="6096000"/>
            <a:ext cx="3657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AutoShape 2" descr="Caderno n.º 8 do Banco de Portugal: Notas e Moedas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2532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1"/>
            <a:ext cx="3149600" cy="1294143"/>
          </a:xfrm>
          <a:prstGeom prst="rect">
            <a:avLst/>
          </a:prstGeom>
          <a:noFill/>
        </p:spPr>
      </p:pic>
      <p:pic>
        <p:nvPicPr>
          <p:cNvPr id="13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0400" y="2590800"/>
            <a:ext cx="2032000" cy="834930"/>
          </a:xfrm>
          <a:prstGeom prst="rect">
            <a:avLst/>
          </a:prstGeom>
          <a:noFill/>
        </p:spPr>
      </p:pic>
      <p:pic>
        <p:nvPicPr>
          <p:cNvPr id="22534" name="Picture 6" descr="Garrafa de água na bagagem de mão - Vem Por Aqu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2000" y="3810001"/>
            <a:ext cx="2032000" cy="2400887"/>
          </a:xfrm>
          <a:prstGeom prst="rect">
            <a:avLst/>
          </a:prstGeom>
          <a:noFill/>
        </p:spPr>
      </p:pic>
      <p:pic>
        <p:nvPicPr>
          <p:cNvPr id="15" name="Picture 6" descr="Garrafa de água na bagagem de mão - Vem Por Aqu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5600" y="4876800"/>
            <a:ext cx="1219200" cy="1440532"/>
          </a:xfrm>
          <a:prstGeom prst="rect">
            <a:avLst/>
          </a:prstGeom>
          <a:noFill/>
        </p:spPr>
      </p:pic>
      <p:pic>
        <p:nvPicPr>
          <p:cNvPr id="16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689600" y="1981201"/>
            <a:ext cx="1930400" cy="1447801"/>
          </a:xfrm>
          <a:prstGeom prst="rect">
            <a:avLst/>
          </a:prstGeom>
          <a:noFill/>
        </p:spPr>
      </p:pic>
      <p:pic>
        <p:nvPicPr>
          <p:cNvPr id="17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8000" y="4343401"/>
            <a:ext cx="1828800" cy="1371601"/>
          </a:xfrm>
          <a:prstGeom prst="rect">
            <a:avLst/>
          </a:prstGeom>
          <a:noFill/>
        </p:spPr>
      </p:pic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0" y="198438"/>
            <a:ext cx="9652000" cy="11731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sz="3600" dirty="0">
                <a:solidFill>
                  <a:schemeClr val="accent6"/>
                </a:solidFill>
                <a:latin typeface="Arial"/>
                <a:cs typeface="Arial"/>
              </a:rPr>
              <a:t>Preenche os espaços </a:t>
            </a:r>
            <a:br>
              <a:rPr lang="pt-PT" sz="3600" dirty="0">
                <a:solidFill>
                  <a:schemeClr val="accent6"/>
                </a:solidFill>
                <a:latin typeface="Arial"/>
              </a:rPr>
            </a:br>
            <a:r>
              <a:rPr lang="pt-PT" sz="3600" dirty="0">
                <a:solidFill>
                  <a:schemeClr val="accent6"/>
                </a:solidFill>
                <a:latin typeface="Arial"/>
                <a:cs typeface="Arial"/>
              </a:rPr>
              <a:t>com      (maior),      (menor), ou   </a:t>
            </a:r>
            <a:r>
              <a:rPr lang="pt-PT" sz="7300" b="1" dirty="0">
                <a:solidFill>
                  <a:schemeClr val="accent6"/>
                </a:solidFill>
                <a:latin typeface="Arial"/>
                <a:cs typeface="Arial"/>
              </a:rPr>
              <a:t>=</a:t>
            </a:r>
            <a:r>
              <a:rPr lang="pt-PT" sz="3600" dirty="0">
                <a:solidFill>
                  <a:schemeClr val="accent6"/>
                </a:solidFill>
                <a:latin typeface="Arial"/>
                <a:cs typeface="Arial"/>
              </a:rPr>
              <a:t> (igual)</a:t>
            </a:r>
            <a:r>
              <a:rPr lang="pt-PT" sz="3600" dirty="0">
                <a:solidFill>
                  <a:schemeClr val="accent6"/>
                </a:solidFill>
                <a:latin typeface="Raleway"/>
              </a:rPr>
              <a:t>       </a:t>
            </a:r>
            <a:endParaRPr lang="pt-PT" sz="3600" dirty="0">
              <a:solidFill>
                <a:schemeClr val="accent6"/>
              </a:solidFill>
            </a:endParaRPr>
          </a:p>
        </p:txBody>
      </p:sp>
      <p:pic>
        <p:nvPicPr>
          <p:cNvPr id="20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0118" y="916980"/>
            <a:ext cx="508000" cy="381000"/>
          </a:xfrm>
          <a:prstGeom prst="rect">
            <a:avLst/>
          </a:prstGeom>
          <a:noFill/>
        </p:spPr>
      </p:pic>
      <p:pic>
        <p:nvPicPr>
          <p:cNvPr id="21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954008" y="916980"/>
            <a:ext cx="508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49E2511DCCBC94FBB515DE944A81BC6" ma:contentTypeVersion="8" ma:contentTypeDescription="Criar um novo documento." ma:contentTypeScope="" ma:versionID="b90363ecabb7130b8b4151dfbe7b351e">
  <xsd:schema xmlns:xsd="http://www.w3.org/2001/XMLSchema" xmlns:xs="http://www.w3.org/2001/XMLSchema" xmlns:p="http://schemas.microsoft.com/office/2006/metadata/properties" xmlns:ns2="23dac456-a6de-4422-beb9-3148719d940d" targetNamespace="http://schemas.microsoft.com/office/2006/metadata/properties" ma:root="true" ma:fieldsID="bc6365ad02569503c79fb9b8a537c7d4" ns2:_="">
    <xsd:import namespace="23dac456-a6de-4422-beb9-3148719d94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ac456-a6de-4422-beb9-3148719d94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214896-53D4-4135-8210-32DF9AEF16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dac456-a6de-4422-beb9-3148719d9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E940E7-3EF9-4CFF-9B69-01C4E52455C9}">
  <ds:schemaRefs>
    <ds:schemaRef ds:uri="http://schemas.microsoft.com/office/infopath/2007/PartnerControls"/>
    <ds:schemaRef ds:uri="http://purl.org/dc/dcmitype/"/>
    <ds:schemaRef ds:uri="http://purl.org/dc/elements/1.1/"/>
    <ds:schemaRef ds:uri="23dac456-a6de-4422-beb9-3148719d940d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37B9DDB-F901-414C-B948-3B7A64B932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5428</TotalTime>
  <Words>278</Words>
  <Application>Microsoft Office PowerPoint</Application>
  <PresentationFormat>Ecrã Panorâmico</PresentationFormat>
  <Paragraphs>72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Raanana</vt:lpstr>
      <vt:lpstr>Raleway</vt:lpstr>
      <vt:lpstr>Tema do Office</vt:lpstr>
      <vt:lpstr>Apresentação do PowerPoint</vt:lpstr>
      <vt:lpstr>Seleciona a risca maior</vt:lpstr>
      <vt:lpstr>Seleciona a risca maior</vt:lpstr>
      <vt:lpstr>Seleciona a risca menor</vt:lpstr>
      <vt:lpstr>Seleciona a risca menor</vt:lpstr>
      <vt:lpstr>Relembra:</vt:lpstr>
      <vt:lpstr>Relembra:</vt:lpstr>
      <vt:lpstr>Preenche os espaços  com      (maior),      (menor), ou   = (igual)       </vt:lpstr>
      <vt:lpstr>Preenche os espaços  com      (maior),      (menor), ou   = (igual)       </vt:lpstr>
      <vt:lpstr>Preenche os espaços  com      (maior),      (menor), ou   = (igual)       </vt:lpstr>
      <vt:lpstr>Preenche os espaços  com      (maior),      (menor), ou   = (igual)       </vt:lpstr>
      <vt:lpstr>Indica as imagens que estão na mesma posição.</vt:lpstr>
      <vt:lpstr>Indica as imagens que estão na mesma posição</vt:lpstr>
      <vt:lpstr>Sem contar, em cada fila, indica o retângulo que tem mais figuras.</vt:lpstr>
      <vt:lpstr>Sem contar, em cada fila, indica o quadrado que tem mais figuras.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Martins _ Addapters</dc:creator>
  <cp:lastModifiedBy>Inês Baião</cp:lastModifiedBy>
  <cp:revision>89</cp:revision>
  <dcterms:created xsi:type="dcterms:W3CDTF">2019-04-22T14:24:28Z</dcterms:created>
  <dcterms:modified xsi:type="dcterms:W3CDTF">2025-11-10T12:08:01Z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0x010100049E2511DCCBC94FBB515DE944A81BC6</vt:lpwstr>
  </property>
</Properties>
</file>