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4" r:id="rId5"/>
    <p:sldId id="288" r:id="rId6"/>
    <p:sldId id="289" r:id="rId7"/>
    <p:sldId id="290" r:id="rId8"/>
    <p:sldId id="314" r:id="rId9"/>
    <p:sldId id="303" r:id="rId10"/>
    <p:sldId id="291" r:id="rId11"/>
    <p:sldId id="292" r:id="rId12"/>
    <p:sldId id="293" r:id="rId13"/>
    <p:sldId id="294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5" r:id="rId23"/>
    <p:sldId id="316" r:id="rId24"/>
    <p:sldId id="317" r:id="rId25"/>
    <p:sldId id="302" r:id="rId2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7E1"/>
    <a:srgbClr val="30B7E1"/>
    <a:srgbClr val="D5F5FF"/>
    <a:srgbClr val="37A3C8"/>
    <a:srgbClr val="A4E4FF"/>
    <a:srgbClr val="197CF0"/>
    <a:srgbClr val="1B898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/>
    <p:restoredTop sz="94803"/>
  </p:normalViewPr>
  <p:slideViewPr>
    <p:cSldViewPr snapToGrid="0" snapToObjects="1" showGuides="1">
      <p:cViewPr varScale="1">
        <p:scale>
          <a:sx n="62" d="100"/>
          <a:sy n="62" d="100"/>
        </p:scale>
        <p:origin x="44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C3231260-BD7A-6547-B2C4-627AAEAEF4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rgbClr val="30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0FD801-99EC-F84E-B69F-4FFDFC989E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57127" y="170050"/>
            <a:ext cx="3139887" cy="151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7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74DA847E-DA18-A547-A0E2-C51CF676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9D289F-6E5B-8540-BE70-E21A4ACD6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78F5927-3425-A64B-B7DE-51FCD3008BF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006788" cy="466725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613A0C7C-4395-7E42-A2D7-D8D8F1118B3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1825624"/>
            <a:ext cx="4849906" cy="4667249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3D07C92-202A-6948-9804-64E0DAD9994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36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com Tabel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641E2030-19B2-F948-A04F-995097C57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133883" cy="1325563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PÁGINA COM TABELA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2" y="5035175"/>
            <a:ext cx="10512424" cy="1457700"/>
          </a:xfrm>
        </p:spPr>
        <p:txBody>
          <a:bodyPr>
            <a:normAutofit/>
          </a:bodyPr>
          <a:lstStyle>
            <a:lvl1pPr marL="0" indent="0" algn="just">
              <a:lnSpc>
                <a:spcPts val="2600"/>
              </a:lnSpc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endParaRPr lang="pt-PT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2C67916-C013-5847-82E7-3243CF936C3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009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60AB48-A4F6-5348-835D-A3E2CA205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8B16BA-CBAD-C443-BEEE-FF45C304A1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244" y="170050"/>
            <a:ext cx="3139887" cy="1513749"/>
          </a:xfrm>
          <a:prstGeom prst="rect">
            <a:avLst/>
          </a:prstGeom>
        </p:spPr>
      </p:pic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rgbClr val="2FB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063B669-14EB-B841-9923-8AEDFA5D33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2017" y="4566813"/>
            <a:ext cx="913256" cy="11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2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Contra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FA998C-3705-2043-B275-4816671BE4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115499F-0B26-2A46-9679-34CEAC9394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788" y="330090"/>
            <a:ext cx="2841813" cy="122922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D3A4B4-E6DE-F840-B5B1-4E1DA07E5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753" y="2953083"/>
            <a:ext cx="6170613" cy="986117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  <a:cs typeface="Raanana" pitchFamily="2" charset="-79"/>
              </a:defRPr>
            </a:lvl1pPr>
          </a:lstStyle>
          <a:p>
            <a:r>
              <a:rPr lang="pt-PT" dirty="0"/>
              <a:t>Obrigado.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E3D75DA-DED9-9845-B948-BF6F3643195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4548790"/>
            <a:ext cx="6179578" cy="1186334"/>
          </a:xfrm>
        </p:spPr>
        <p:txBody>
          <a:bodyPr>
            <a:normAutofit/>
          </a:bodyPr>
          <a:lstStyle>
            <a:lvl1pPr marL="0" indent="0" algn="just">
              <a:lnSpc>
                <a:spcPts val="1800"/>
              </a:lnSpc>
              <a:spcBef>
                <a:spcPts val="400"/>
              </a:spcBef>
              <a:buNone/>
              <a:defRPr sz="14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Av. 25 de Abril, 190 Mira Sintra, 2735-418 Cacém</a:t>
            </a:r>
          </a:p>
          <a:p>
            <a:pPr lvl="0"/>
            <a:r>
              <a:rPr lang="pt-PT" dirty="0" err="1"/>
              <a:t>Telf</a:t>
            </a:r>
            <a:r>
              <a:rPr lang="pt-PT" dirty="0"/>
              <a:t>. 219 188 560</a:t>
            </a:r>
          </a:p>
          <a:p>
            <a:pPr lvl="0"/>
            <a:r>
              <a:rPr lang="pt-PT" dirty="0" err="1"/>
              <a:t>geral@cecd.pt</a:t>
            </a:r>
            <a:endParaRPr lang="pt-PT" dirty="0"/>
          </a:p>
          <a:p>
            <a:pPr lvl="0"/>
            <a:r>
              <a:rPr lang="pt-PT" dirty="0" err="1"/>
              <a:t>www.cecd.pt</a:t>
            </a:r>
            <a:endParaRPr lang="pt-PT" dirty="0"/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id="{3C9E8EE4-2627-9849-BFAB-81E0EF8CEFB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9788" y="4196177"/>
            <a:ext cx="6179578" cy="352613"/>
          </a:xfrm>
        </p:spPr>
        <p:txBody>
          <a:bodyPr>
            <a:noAutofit/>
          </a:bodyPr>
          <a:lstStyle>
            <a:lvl1pPr marL="0" indent="0" algn="just">
              <a:lnSpc>
                <a:spcPct val="100000"/>
              </a:lnSpc>
              <a:spcBef>
                <a:spcPts val="400"/>
              </a:spcBef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Centro de Educação para o Cidadão Com Deficiência CRL</a:t>
            </a:r>
          </a:p>
        </p:txBody>
      </p:sp>
      <p:cxnSp>
        <p:nvCxnSpPr>
          <p:cNvPr id="10" name="Conexão Reta 9">
            <a:extLst>
              <a:ext uri="{FF2B5EF4-FFF2-40B4-BE49-F238E27FC236}">
                <a16:creationId xmlns:a16="http://schemas.microsoft.com/office/drawing/2014/main" id="{28B61778-B213-D844-B7AB-C741340C8166}"/>
              </a:ext>
            </a:extLst>
          </p:cNvPr>
          <p:cNvCxnSpPr>
            <a:cxnSpLocks/>
          </p:cNvCxnSpPr>
          <p:nvPr userDrawn="1"/>
        </p:nvCxnSpPr>
        <p:spPr>
          <a:xfrm>
            <a:off x="950259" y="4016183"/>
            <a:ext cx="607807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04125739-E6AA-354F-A790-788D7E75E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 rot="10800000">
            <a:off x="7044017" y="8965"/>
            <a:ext cx="5156200" cy="6858000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CBD963-458E-8641-B624-D5D4067B6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47537" y="4560983"/>
            <a:ext cx="927346" cy="118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0F50D12E-A738-D04D-AB96-ECAD6364B3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304BCCA-0489-A246-982E-A827EB05A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051DE81-7E07-E64F-B968-E388F600A1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0" y="0"/>
            <a:ext cx="51562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7911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ECD Capa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92917D0-02DE-5D4B-A6C7-B7E0EAFB8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7A3C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66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103" b="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C578558-AD0C-BC40-AE5E-AA1DDD8C4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sx="1000" sy="1000" algn="ctr" rotWithShape="0">
              <a:srgbClr val="D5F5FF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4DCB44F-34CE-3348-96D1-713FEC4816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91952" y="2402540"/>
            <a:ext cx="5576047" cy="1093695"/>
          </a:xfr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  <a:effectLst/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D53168-36A9-0647-9068-05C8770CC3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1952" y="3602038"/>
            <a:ext cx="5576048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/>
              <a:t>Subtítulo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D43AA06-77DD-1547-86D5-E330EA7A421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99970" y="339055"/>
            <a:ext cx="2841813" cy="122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C57C67F-1FD8-A841-A158-C9777B7C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7C16887-C46A-4C43-ADEB-367099C3B29F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621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95B338E-9494-5C40-BC80-7FE94A95E42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D022FEC-731F-804B-9E8A-7776CB9FD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5958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6628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ECD índice Versão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7020058-1E42-E842-9421-D68D48DE4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duotone>
              <a:prstClr val="black"/>
              <a:srgbClr val="30B7E1">
                <a:tint val="45000"/>
                <a:satMod val="400000"/>
              </a:srgbClr>
            </a:duotone>
          </a:blip>
          <a:srcRect t="7812" b="7812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992AD5C-4898-504C-8A52-91A0B8CA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045206-84A1-F540-BC89-D35F86A0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58931"/>
            <a:ext cx="8341659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ÍNDICE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4FB9F84-6793-1E48-B89A-8CDAC41B00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5578"/>
            <a:ext cx="10515600" cy="4216587"/>
          </a:xfrm>
        </p:spPr>
        <p:txBody>
          <a:bodyPr/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pPr lvl="0"/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dirty="0"/>
              <a:t>Título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pt-PT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32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.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D6C5157D-4336-F844-B5C4-9141CAF51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D66C9CE-CF42-5A42-961F-2B39264EB865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56974" cy="979673"/>
          </a:xfrm>
        </p:spPr>
        <p:txBody>
          <a:bodyPr anchor="b"/>
          <a:lstStyle>
            <a:lvl1pPr>
              <a:defRPr sz="6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27058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ECD Separador Versão Cor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ABEF6E92-1482-0045-90A6-15A333CF7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708281C-3F22-3E44-8C13-B87DFE9CF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200964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4499F7-45D4-644A-9E5C-76E89C975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8374903" cy="979673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TÍTULO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879481B-57AE-0943-9531-89FA3C65541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752167"/>
            <a:ext cx="10515600" cy="67235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/>
              <a:t>Subtítulo da página</a:t>
            </a:r>
          </a:p>
        </p:txBody>
      </p:sp>
    </p:spTree>
    <p:extLst>
      <p:ext uri="{BB962C8B-B14F-4D97-AF65-F5344CB8AC3E}">
        <p14:creationId xmlns:p14="http://schemas.microsoft.com/office/powerpoint/2010/main" val="13418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ECD Slide Texto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C725A0D3-B8F0-424C-953C-E004629831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3421F2-EE3B-4A4B-B252-5403B8501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830671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2FB7E1"/>
                </a:solidFill>
                <a:latin typeface="Raleway" panose="020B0503030101060003" pitchFamily="34" charset="77"/>
              </a:defRPr>
            </a:lvl1pPr>
          </a:lstStyle>
          <a:p>
            <a:r>
              <a:rPr lang="pt-PT" dirty="0"/>
              <a:t>PÁGINA COM TEXTO</a:t>
            </a: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:a16="http://schemas.microsoft.com/office/drawing/2014/main" id="{3E481EBC-76A8-314E-9015-2AF1358E43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5171"/>
            <a:ext cx="10062882" cy="873218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labore.</a:t>
            </a:r>
          </a:p>
        </p:txBody>
      </p:sp>
      <p:sp>
        <p:nvSpPr>
          <p:cNvPr id="19" name="Marcador de Posição do Texto 2">
            <a:extLst>
              <a:ext uri="{FF2B5EF4-FFF2-40B4-BE49-F238E27FC236}">
                <a16:creationId xmlns:a16="http://schemas.microsoft.com/office/drawing/2014/main" id="{B9D57E31-2466-B548-AC60-D48616D82CB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8200" y="3187326"/>
            <a:ext cx="10923494" cy="3332443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  <a:p>
            <a:pPr lvl="0"/>
            <a:endParaRPr lang="pt-PT" dirty="0"/>
          </a:p>
          <a:p>
            <a:pPr lvl="0"/>
            <a:r>
              <a:rPr lang="pt-PT" dirty="0" err="1"/>
              <a:t>Dolor</a:t>
            </a:r>
            <a:r>
              <a:rPr lang="pt-PT" dirty="0"/>
              <a:t> sit </a:t>
            </a:r>
            <a:r>
              <a:rPr lang="pt-PT" dirty="0" err="1"/>
              <a:t>amet</a:t>
            </a:r>
            <a:r>
              <a:rPr lang="pt-PT" dirty="0"/>
              <a:t>, </a:t>
            </a:r>
            <a:r>
              <a:rPr lang="pt-PT" dirty="0" err="1"/>
              <a:t>consectetur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 </a:t>
            </a:r>
            <a:r>
              <a:rPr lang="pt-PT" dirty="0" err="1"/>
              <a:t>elit</a:t>
            </a:r>
            <a:r>
              <a:rPr lang="pt-PT" dirty="0"/>
              <a:t>, </a:t>
            </a:r>
            <a:r>
              <a:rPr lang="pt-PT" dirty="0" err="1"/>
              <a:t>sed</a:t>
            </a:r>
            <a:r>
              <a:rPr lang="pt-PT" dirty="0"/>
              <a:t> do </a:t>
            </a:r>
            <a:r>
              <a:rPr lang="pt-PT" dirty="0" err="1"/>
              <a:t>eiusmod</a:t>
            </a:r>
            <a:r>
              <a:rPr lang="pt-PT" dirty="0"/>
              <a:t> </a:t>
            </a:r>
            <a:r>
              <a:rPr lang="pt-PT" dirty="0" err="1"/>
              <a:t>tempor</a:t>
            </a:r>
            <a:r>
              <a:rPr lang="pt-PT" dirty="0"/>
              <a:t> </a:t>
            </a:r>
            <a:r>
              <a:rPr lang="pt-PT" dirty="0" err="1"/>
              <a:t>incididunt</a:t>
            </a:r>
            <a:r>
              <a:rPr lang="pt-PT" dirty="0"/>
              <a:t> ut labore </a:t>
            </a:r>
            <a:r>
              <a:rPr lang="pt-PT" dirty="0" err="1"/>
              <a:t>eut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magna </a:t>
            </a:r>
            <a:r>
              <a:rPr lang="pt-PT" dirty="0" err="1"/>
              <a:t>aliqua</a:t>
            </a:r>
            <a:r>
              <a:rPr lang="pt-PT" dirty="0"/>
              <a:t>. Ut </a:t>
            </a:r>
            <a:r>
              <a:rPr lang="pt-PT" dirty="0" err="1"/>
              <a:t>enim</a:t>
            </a:r>
            <a:r>
              <a:rPr lang="pt-PT" dirty="0"/>
              <a:t> ad </a:t>
            </a:r>
            <a:r>
              <a:rPr lang="pt-PT" dirty="0" err="1"/>
              <a:t>minim</a:t>
            </a:r>
            <a:r>
              <a:rPr lang="pt-PT" dirty="0"/>
              <a:t> </a:t>
            </a:r>
            <a:r>
              <a:rPr lang="pt-PT" dirty="0" err="1"/>
              <a:t>veniam</a:t>
            </a:r>
            <a:r>
              <a:rPr lang="pt-PT" dirty="0"/>
              <a:t>, quis </a:t>
            </a:r>
            <a:r>
              <a:rPr lang="pt-PT" dirty="0" err="1"/>
              <a:t>nostrud</a:t>
            </a:r>
            <a:r>
              <a:rPr lang="pt-PT" dirty="0"/>
              <a:t> </a:t>
            </a:r>
            <a:r>
              <a:rPr lang="pt-PT" dirty="0" err="1"/>
              <a:t>exercitation</a:t>
            </a:r>
            <a:r>
              <a:rPr lang="pt-PT" dirty="0"/>
              <a:t> </a:t>
            </a:r>
            <a:r>
              <a:rPr lang="pt-PT" dirty="0" err="1"/>
              <a:t>ullamco</a:t>
            </a:r>
            <a:r>
              <a:rPr lang="pt-PT" dirty="0"/>
              <a:t> </a:t>
            </a:r>
            <a:r>
              <a:rPr lang="pt-PT" dirty="0" err="1"/>
              <a:t>laboris</a:t>
            </a:r>
            <a:r>
              <a:rPr lang="pt-PT" dirty="0"/>
              <a:t> </a:t>
            </a:r>
            <a:r>
              <a:rPr lang="pt-PT" dirty="0" err="1"/>
              <a:t>nisi</a:t>
            </a:r>
            <a:r>
              <a:rPr lang="pt-PT" dirty="0"/>
              <a:t> ut </a:t>
            </a:r>
            <a:r>
              <a:rPr lang="pt-PT" dirty="0" err="1"/>
              <a:t>aliquip</a:t>
            </a:r>
            <a:r>
              <a:rPr lang="pt-PT" dirty="0"/>
              <a:t> </a:t>
            </a:r>
            <a:r>
              <a:rPr lang="pt-PT" dirty="0" err="1"/>
              <a:t>ex</a:t>
            </a:r>
            <a:r>
              <a:rPr lang="pt-PT" dirty="0"/>
              <a:t> </a:t>
            </a:r>
            <a:r>
              <a:rPr lang="pt-PT" dirty="0" err="1"/>
              <a:t>ea</a:t>
            </a:r>
            <a:r>
              <a:rPr lang="pt-PT" dirty="0"/>
              <a:t> </a:t>
            </a:r>
            <a:r>
              <a:rPr lang="pt-PT" dirty="0" err="1"/>
              <a:t>commodo</a:t>
            </a:r>
            <a:r>
              <a:rPr lang="pt-PT" dirty="0"/>
              <a:t> </a:t>
            </a:r>
            <a:r>
              <a:rPr lang="pt-PT" dirty="0" err="1"/>
              <a:t>consequat</a:t>
            </a:r>
            <a:r>
              <a:rPr lang="pt-PT" dirty="0"/>
              <a:t>. </a:t>
            </a:r>
            <a:r>
              <a:rPr lang="pt-PT" dirty="0" err="1"/>
              <a:t>Duis</a:t>
            </a:r>
            <a:r>
              <a:rPr lang="pt-PT" dirty="0"/>
              <a:t> </a:t>
            </a:r>
            <a:r>
              <a:rPr lang="pt-PT" dirty="0" err="1"/>
              <a:t>aute</a:t>
            </a:r>
            <a:r>
              <a:rPr lang="pt-PT" dirty="0"/>
              <a:t> </a:t>
            </a:r>
            <a:r>
              <a:rPr lang="pt-PT" dirty="0" err="1"/>
              <a:t>irure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in </a:t>
            </a:r>
            <a:r>
              <a:rPr lang="pt-PT" dirty="0" err="1"/>
              <a:t>reprehenderit</a:t>
            </a:r>
            <a:r>
              <a:rPr lang="pt-PT" dirty="0"/>
              <a:t> in </a:t>
            </a:r>
            <a:r>
              <a:rPr lang="pt-PT" dirty="0" err="1"/>
              <a:t>voluptate</a:t>
            </a:r>
            <a:r>
              <a:rPr lang="pt-PT" dirty="0"/>
              <a:t> </a:t>
            </a:r>
            <a:r>
              <a:rPr lang="pt-PT" dirty="0" err="1"/>
              <a:t>velit</a:t>
            </a:r>
            <a:r>
              <a:rPr lang="pt-PT" dirty="0"/>
              <a:t> esse </a:t>
            </a:r>
            <a:r>
              <a:rPr lang="pt-PT" dirty="0" err="1"/>
              <a:t>cillum</a:t>
            </a:r>
            <a:r>
              <a:rPr lang="pt-PT" dirty="0"/>
              <a:t> </a:t>
            </a:r>
            <a:r>
              <a:rPr lang="pt-PT" dirty="0" err="1"/>
              <a:t>dolore</a:t>
            </a:r>
            <a:r>
              <a:rPr lang="pt-PT" dirty="0"/>
              <a:t> eu </a:t>
            </a:r>
            <a:r>
              <a:rPr lang="pt-PT" dirty="0" err="1"/>
              <a:t>fugiat</a:t>
            </a:r>
            <a:r>
              <a:rPr lang="pt-PT" dirty="0"/>
              <a:t> </a:t>
            </a:r>
            <a:r>
              <a:rPr lang="pt-PT" dirty="0" err="1"/>
              <a:t>nulla</a:t>
            </a:r>
            <a:r>
              <a:rPr lang="pt-PT" dirty="0"/>
              <a:t> </a:t>
            </a:r>
            <a:r>
              <a:rPr lang="pt-PT" dirty="0" err="1"/>
              <a:t>ription</a:t>
            </a:r>
            <a:r>
              <a:rPr lang="pt-PT" dirty="0"/>
              <a:t>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41E471-4B70-EA45-A1A9-E2292FE4B1A7}"/>
              </a:ext>
            </a:extLst>
          </p:cNvPr>
          <p:cNvSpPr/>
          <p:nvPr userDrawn="1"/>
        </p:nvSpPr>
        <p:spPr>
          <a:xfrm>
            <a:off x="0" y="6678706"/>
            <a:ext cx="12192000" cy="179294"/>
          </a:xfrm>
          <a:prstGeom prst="rect">
            <a:avLst/>
          </a:prstGeom>
          <a:solidFill>
            <a:srgbClr val="2FB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15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8BFDB017-9DCE-B34A-BCFD-2937A401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8FB230-849A-B543-B06E-3AF94D6AF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2865A3E-EBE9-8C47-A768-5DEE4313E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8BEC-620D-0C41-B863-D39C272CB9CA}" type="datetimeFigureOut">
              <a:rPr lang="pt-PT" smtClean="0"/>
              <a:pPr/>
              <a:t>13/11/2025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03D0D8-6EA0-9547-8D3C-70896412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8C76D66-3FE2-3743-9356-AACFA59C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6FA57-7BEE-B041-99F6-E56CAC8C035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619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1" r:id="rId7"/>
    <p:sldLayoutId id="2147483664" r:id="rId8"/>
    <p:sldLayoutId id="2147483665" r:id="rId9"/>
    <p:sldLayoutId id="2147483652" r:id="rId10"/>
    <p:sldLayoutId id="2147483653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jpe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D9A08BA-05FD-4903-BC24-BF71635621A1}"/>
              </a:ext>
            </a:extLst>
          </p:cNvPr>
          <p:cNvSpPr txBox="1">
            <a:spLocks/>
          </p:cNvSpPr>
          <p:nvPr/>
        </p:nvSpPr>
        <p:spPr>
          <a:xfrm>
            <a:off x="3793794" y="3299469"/>
            <a:ext cx="8398206" cy="147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pt-PT" sz="5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Raleway" panose="020B0503030101060003"/>
                <a:cs typeface="Arial"/>
              </a:rPr>
              <a:t>Memória</a:t>
            </a:r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AutoShape 10" descr="Sinal De Igual, Igualdade, Símbolo png transparente grátis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7" name="Picture 2" descr="T-Post for 5-Line Outdoor Clothes Drying, 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545" y="1447800"/>
            <a:ext cx="4876800" cy="4876800"/>
          </a:xfrm>
          <a:prstGeom prst="rect">
            <a:avLst/>
          </a:prstGeom>
          <a:noFill/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Observa com atenção.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6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609599" y="2057400"/>
            <a:ext cx="633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Quantas peças de roupa estão no estendal?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9600" y="2667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De que cor é a peça de roupa que está mais à esquerda?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9600" y="32004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Quais as peças que estão no estendal?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09600" y="38100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Quantas molas existem no estendal?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09600" y="4419600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Quantas cordas existem no estendal?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09600" y="5029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Em que corda está a </a:t>
            </a:r>
            <a:r>
              <a:rPr lang="pt-PT" sz="2000" dirty="0" err="1">
                <a:latin typeface="Arial" pitchFamily="34" charset="0"/>
                <a:cs typeface="Arial" pitchFamily="34" charset="0"/>
              </a:rPr>
              <a:t>tshirt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 azul?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09600" y="1524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000" dirty="0">
                <a:latin typeface="Arial" pitchFamily="34" charset="0"/>
                <a:cs typeface="Arial" pitchFamily="34" charset="0"/>
              </a:rPr>
              <a:t>De que cor é a </a:t>
            </a:r>
            <a:r>
              <a:rPr lang="pt-PT" sz="2000" dirty="0" err="1">
                <a:latin typeface="Arial" pitchFamily="34" charset="0"/>
                <a:cs typeface="Arial" pitchFamily="34" charset="0"/>
              </a:rPr>
              <a:t>tshirt</a:t>
            </a:r>
            <a:r>
              <a:rPr lang="pt-PT" sz="2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Responde: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Observa com atenção.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21" name="Picture 20" descr="Sandes de Queijo - Cafe Nafar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371600"/>
            <a:ext cx="1828800" cy="1828800"/>
          </a:xfrm>
          <a:prstGeom prst="rect">
            <a:avLst/>
          </a:prstGeom>
          <a:noFill/>
        </p:spPr>
      </p:pic>
      <p:pic>
        <p:nvPicPr>
          <p:cNvPr id="22" name="Picture 16" descr="Exame Informática | Sony apresenta comando para PS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124200"/>
            <a:ext cx="2247686" cy="1497521"/>
          </a:xfrm>
          <a:prstGeom prst="rect">
            <a:avLst/>
          </a:prstGeom>
          <a:noFill/>
        </p:spPr>
      </p:pic>
      <p:pic>
        <p:nvPicPr>
          <p:cNvPr id="23" name="Picture 10" descr="Girass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648200"/>
            <a:ext cx="1905000" cy="1905000"/>
          </a:xfrm>
          <a:prstGeom prst="rect">
            <a:avLst/>
          </a:prstGeom>
          <a:noFill/>
        </p:spPr>
      </p:pic>
      <p:pic>
        <p:nvPicPr>
          <p:cNvPr id="24" name="Picture 4" descr="Chapéu de sol do panamá do estilo britânico unissex fedora com a cor do  contraste da correia do couro do falso aba larga do vintage tampão da  cubeta do cone da praia|Chapé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971800"/>
            <a:ext cx="1828800" cy="1828800"/>
          </a:xfrm>
          <a:prstGeom prst="rect">
            <a:avLst/>
          </a:prstGeom>
          <a:noFill/>
        </p:spPr>
      </p:pic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524000" y="1397000"/>
          <a:ext cx="6400800" cy="5003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7933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7933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7933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12" descr="10+ ideias de Pião em 2020 | pia, pião brinquedo, brinquedos retrô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447800"/>
            <a:ext cx="1524000" cy="1558325"/>
          </a:xfrm>
          <a:prstGeom prst="rect">
            <a:avLst/>
          </a:prstGeom>
          <a:noFill/>
        </p:spPr>
      </p:pic>
      <p:pic>
        <p:nvPicPr>
          <p:cNvPr id="28" name="Picture 18" descr="Folha Fotografias, Folha Imagens Royalty Free | Depositphotos®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876800"/>
            <a:ext cx="1905000" cy="1428750"/>
          </a:xfrm>
          <a:prstGeom prst="rect">
            <a:avLst/>
          </a:prstGeom>
          <a:noFill/>
        </p:spPr>
      </p:pic>
      <p:pic>
        <p:nvPicPr>
          <p:cNvPr id="29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800600"/>
            <a:ext cx="1676400" cy="1568012"/>
          </a:xfrm>
          <a:prstGeom prst="rect">
            <a:avLst/>
          </a:prstGeom>
          <a:noFill/>
        </p:spPr>
      </p:pic>
      <p:pic>
        <p:nvPicPr>
          <p:cNvPr id="30" name="Picture 12" descr="Queque de Laranja Padaria Esperança - Pão pré-cozido e congelad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0" y="3124200"/>
            <a:ext cx="1802235" cy="1534716"/>
          </a:xfrm>
          <a:prstGeom prst="rect">
            <a:avLst/>
          </a:prstGeom>
          <a:noFill/>
        </p:spPr>
      </p:pic>
      <p:sp>
        <p:nvSpPr>
          <p:cNvPr id="31" name="CaixaDeTexto 30"/>
          <p:cNvSpPr txBox="1"/>
          <p:nvPr/>
        </p:nvSpPr>
        <p:spPr>
          <a:xfrm>
            <a:off x="4495800" y="3429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1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553200" y="5105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2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2438400" y="1828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3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705600" y="1676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4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6553200" y="3429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5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2362200" y="38100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6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4495800" y="1676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7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495800" y="51816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8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362200" y="51054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800" b="1" dirty="0"/>
              <a:t>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8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685800" y="4572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Quantas imagens são no total?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609600" y="3810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Quantas imagens vermelhas existem?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85800" y="53340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Quantas flores existem?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85800" y="236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Que número tem a folha?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685800" y="16764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Que número está na imagem do meio?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85800" y="3048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/>
              <a:t>Onde está o número 4?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Responde: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4" name="Marcador de Posição de Conteúdo 2"/>
          <p:cNvSpPr>
            <a:spLocks noGrp="1"/>
          </p:cNvSpPr>
          <p:nvPr>
            <p:ph idx="1"/>
          </p:nvPr>
        </p:nvSpPr>
        <p:spPr>
          <a:xfrm>
            <a:off x="380999" y="1447800"/>
            <a:ext cx="10623279" cy="3581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Era um dia de fim de verão de </a:t>
            </a:r>
            <a:r>
              <a:rPr lang="pt-PT" sz="36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setembro</a:t>
            </a: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Ana e a Joana foram andar de bicicleta. 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Marta vestiu o seu vestido verde e foi passear no parque. 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 seu irmão mais novo, o David foi com os amigos a um piquenique.</a:t>
            </a:r>
          </a:p>
          <a:p>
            <a:pPr>
              <a:buNone/>
            </a:pPr>
            <a:r>
              <a:rPr lang="pt-PT" sz="36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fim do dia os amigos juntaram-se todos no parque para brincar às escondidas.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66847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Ouve com atenção.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371600" y="1828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Quantos amigos eram?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371600" y="236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foram fazer a Ana e a Joana?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447800" y="2971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Qual era a estação do ano?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447800" y="3581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foi Fazer a Marta?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447800" y="4191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De que cor era o vestido da Marta?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447800" y="480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foi fazer o David?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447800" y="5410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2400" dirty="0">
                <a:latin typeface="Arial" pitchFamily="34" charset="0"/>
                <a:cs typeface="Arial" pitchFamily="34" charset="0"/>
              </a:rPr>
              <a:t>O que foram fazer os amigos no fim do dia?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Responde: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1104902" y="338663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5" name="Imagem 24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" y="2629195"/>
            <a:ext cx="2166371" cy="1440000"/>
          </a:xfrm>
          <a:prstGeom prst="rect">
            <a:avLst/>
          </a:prstGeom>
        </p:spPr>
      </p:pic>
      <p:pic>
        <p:nvPicPr>
          <p:cNvPr id="26" name="Imagem 2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5" y="2595261"/>
            <a:ext cx="1890000" cy="1440000"/>
          </a:xfrm>
          <a:prstGeom prst="rect">
            <a:avLst/>
          </a:prstGeom>
        </p:spPr>
      </p:pic>
      <p:pic>
        <p:nvPicPr>
          <p:cNvPr id="27" name="Picture 4" descr="M de Maçã - Life&amp;Sty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3900" y="2629195"/>
            <a:ext cx="2061893" cy="1440000"/>
          </a:xfrm>
          <a:prstGeom prst="rect">
            <a:avLst/>
          </a:prstGeom>
          <a:noFill/>
        </p:spPr>
      </p:pic>
      <p:pic>
        <p:nvPicPr>
          <p:cNvPr id="28" name="Imagem 27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1" y="2629195"/>
            <a:ext cx="2229289" cy="1440000"/>
          </a:xfrm>
          <a:prstGeom prst="rect">
            <a:avLst/>
          </a:prstGeom>
        </p:spPr>
      </p:pic>
      <p:sp>
        <p:nvSpPr>
          <p:cNvPr id="29" name="Subtração 12"/>
          <p:cNvSpPr/>
          <p:nvPr/>
        </p:nvSpPr>
        <p:spPr>
          <a:xfrm>
            <a:off x="2221792" y="3386633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Subtração 45"/>
          <p:cNvSpPr/>
          <p:nvPr/>
        </p:nvSpPr>
        <p:spPr>
          <a:xfrm>
            <a:off x="6335089" y="3363978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Subtração 46"/>
          <p:cNvSpPr/>
          <p:nvPr/>
        </p:nvSpPr>
        <p:spPr>
          <a:xfrm>
            <a:off x="4339005" y="3418516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Memoriza a sequência de imagens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5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6475" y="2698481"/>
            <a:ext cx="2324745" cy="2223037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1104902" y="338663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28" name="Imagem 27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6" y="2629195"/>
            <a:ext cx="2166371" cy="1440000"/>
          </a:xfrm>
          <a:prstGeom prst="rect">
            <a:avLst/>
          </a:prstGeom>
        </p:spPr>
      </p:pic>
      <p:pic>
        <p:nvPicPr>
          <p:cNvPr id="29" name="Imagem 28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5" y="2595261"/>
            <a:ext cx="1890000" cy="1440000"/>
          </a:xfrm>
          <a:prstGeom prst="rect">
            <a:avLst/>
          </a:prstGeom>
        </p:spPr>
      </p:pic>
      <p:pic>
        <p:nvPicPr>
          <p:cNvPr id="30" name="Picture 4" descr="M de Maçã - Life&amp;Sty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00" y="2629195"/>
            <a:ext cx="2061893" cy="1440000"/>
          </a:xfrm>
          <a:prstGeom prst="rect">
            <a:avLst/>
          </a:prstGeom>
          <a:noFill/>
        </p:spPr>
      </p:pic>
      <p:pic>
        <p:nvPicPr>
          <p:cNvPr id="31" name="Imagem 30"/>
          <p:cNvPicPr preferRelativeResize="0"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11" y="2629195"/>
            <a:ext cx="2229289" cy="1440000"/>
          </a:xfrm>
          <a:prstGeom prst="rect">
            <a:avLst/>
          </a:prstGeom>
        </p:spPr>
      </p:pic>
      <p:sp>
        <p:nvSpPr>
          <p:cNvPr id="32" name="Subtração 12"/>
          <p:cNvSpPr/>
          <p:nvPr/>
        </p:nvSpPr>
        <p:spPr>
          <a:xfrm>
            <a:off x="2221792" y="3386633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Subtração 45"/>
          <p:cNvSpPr/>
          <p:nvPr/>
        </p:nvSpPr>
        <p:spPr>
          <a:xfrm>
            <a:off x="6335089" y="3363978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Subtração 46"/>
          <p:cNvSpPr/>
          <p:nvPr/>
        </p:nvSpPr>
        <p:spPr>
          <a:xfrm>
            <a:off x="4339005" y="3418516"/>
            <a:ext cx="521408" cy="1905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sequência de imagens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Memoriza a sequência de palavras</a:t>
            </a:r>
            <a:endParaRPr lang="pt-PT" sz="3600" dirty="0">
              <a:solidFill>
                <a:srgbClr val="2FB7E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104902" y="338663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E3B1F30-6192-4C6E-BE86-B789C4EA5915}"/>
              </a:ext>
            </a:extLst>
          </p:cNvPr>
          <p:cNvSpPr txBox="1"/>
          <p:nvPr/>
        </p:nvSpPr>
        <p:spPr>
          <a:xfrm>
            <a:off x="535932" y="3094245"/>
            <a:ext cx="13239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E75D11E-8D16-4092-89D1-55DEE878CC2A}"/>
              </a:ext>
            </a:extLst>
          </p:cNvPr>
          <p:cNvSpPr txBox="1"/>
          <p:nvPr/>
        </p:nvSpPr>
        <p:spPr>
          <a:xfrm>
            <a:off x="4866471" y="3094245"/>
            <a:ext cx="156750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Pedro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C1034D1-71C6-44A1-98B0-830BF148B69B}"/>
              </a:ext>
            </a:extLst>
          </p:cNvPr>
          <p:cNvSpPr txBox="1"/>
          <p:nvPr/>
        </p:nvSpPr>
        <p:spPr>
          <a:xfrm>
            <a:off x="2572720" y="3094244"/>
            <a:ext cx="166401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Hugo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F224FDE-892A-49FC-A454-E5E9841AC1DE}"/>
              </a:ext>
            </a:extLst>
          </p:cNvPr>
          <p:cNvSpPr txBox="1"/>
          <p:nvPr/>
        </p:nvSpPr>
        <p:spPr>
          <a:xfrm>
            <a:off x="7022905" y="3094244"/>
            <a:ext cx="154766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Sónia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B26633A-B9D2-4666-978D-DBDC1DB94342}"/>
              </a:ext>
            </a:extLst>
          </p:cNvPr>
          <p:cNvSpPr txBox="1"/>
          <p:nvPr/>
        </p:nvSpPr>
        <p:spPr>
          <a:xfrm>
            <a:off x="9132224" y="3094244"/>
            <a:ext cx="160810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Joana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6736" y="4071541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104902" y="338663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E75D11E-8D16-4092-89D1-55DEE878CC2A}"/>
              </a:ext>
            </a:extLst>
          </p:cNvPr>
          <p:cNvSpPr txBox="1"/>
          <p:nvPr/>
        </p:nvSpPr>
        <p:spPr>
          <a:xfrm>
            <a:off x="4866471" y="3094245"/>
            <a:ext cx="156750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Pedro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C1034D1-71C6-44A1-98B0-830BF148B69B}"/>
              </a:ext>
            </a:extLst>
          </p:cNvPr>
          <p:cNvSpPr txBox="1"/>
          <p:nvPr/>
        </p:nvSpPr>
        <p:spPr>
          <a:xfrm>
            <a:off x="2572720" y="3094244"/>
            <a:ext cx="166401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Hugo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F224FDE-892A-49FC-A454-E5E9841AC1DE}"/>
              </a:ext>
            </a:extLst>
          </p:cNvPr>
          <p:cNvSpPr txBox="1"/>
          <p:nvPr/>
        </p:nvSpPr>
        <p:spPr>
          <a:xfrm>
            <a:off x="7022905" y="3094244"/>
            <a:ext cx="154766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Sónia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B26633A-B9D2-4666-978D-DBDC1DB94342}"/>
              </a:ext>
            </a:extLst>
          </p:cNvPr>
          <p:cNvSpPr txBox="1"/>
          <p:nvPr/>
        </p:nvSpPr>
        <p:spPr>
          <a:xfrm>
            <a:off x="9132224" y="3094244"/>
            <a:ext cx="160810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Joana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3B1F30-6192-4C6E-BE86-B789C4EA5915}"/>
              </a:ext>
            </a:extLst>
          </p:cNvPr>
          <p:cNvSpPr txBox="1"/>
          <p:nvPr/>
        </p:nvSpPr>
        <p:spPr>
          <a:xfrm>
            <a:off x="535932" y="3094245"/>
            <a:ext cx="1323971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sequência de palavras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8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2844800" cy="2133600"/>
          </a:xfrm>
          <a:prstGeom prst="rect">
            <a:avLst/>
          </a:prstGeom>
          <a:noFill/>
        </p:spPr>
      </p:pic>
      <p:pic>
        <p:nvPicPr>
          <p:cNvPr id="19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667000"/>
            <a:ext cx="1419742" cy="2079092"/>
          </a:xfrm>
          <a:prstGeom prst="rect">
            <a:avLst/>
          </a:prstGeom>
          <a:noFill/>
        </p:spPr>
      </p:pic>
      <p:pic>
        <p:nvPicPr>
          <p:cNvPr id="20" name="Picture 12" descr="Cobra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419600"/>
            <a:ext cx="1828800" cy="1783081"/>
          </a:xfrm>
          <a:prstGeom prst="rect">
            <a:avLst/>
          </a:prstGeom>
          <a:noFill/>
        </p:spPr>
      </p:pic>
      <p:pic>
        <p:nvPicPr>
          <p:cNvPr id="21" name="Picture 14" descr="Pin em AM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48000"/>
            <a:ext cx="2819400" cy="1822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524003" y="1981200"/>
            <a:ext cx="60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</a:t>
            </a:r>
            <a:endParaRPr lang="pt-PT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04902" y="3386633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11ADF5D-4725-4240-B7CA-B001C1A657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9" y="2165866"/>
            <a:ext cx="2136522" cy="14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094BDB-4A02-4474-8CC4-5884891C9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2" y="2198251"/>
            <a:ext cx="2171804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13E22D-83D2-48C4-8CFE-59E18E34A6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07" y="2229701"/>
            <a:ext cx="1920000" cy="14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4A5C7F-E9FC-4220-8BAC-9F507E683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32" y="2311975"/>
            <a:ext cx="2135769" cy="144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A8F34D-7D8D-40A4-820C-EEEE701503DA}"/>
              </a:ext>
            </a:extLst>
          </p:cNvPr>
          <p:cNvSpPr txBox="1"/>
          <p:nvPr/>
        </p:nvSpPr>
        <p:spPr>
          <a:xfrm>
            <a:off x="330839" y="3790532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Palácio da Pena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8D355A-1D3E-4E8C-85E0-250C7AAC0F6F}"/>
              </a:ext>
            </a:extLst>
          </p:cNvPr>
          <p:cNvSpPr txBox="1"/>
          <p:nvPr/>
        </p:nvSpPr>
        <p:spPr>
          <a:xfrm>
            <a:off x="3396993" y="3723384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Palácio de Monserrate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D4E053-1399-43BA-A397-A7C3C374F62E}"/>
              </a:ext>
            </a:extLst>
          </p:cNvPr>
          <p:cNvSpPr txBox="1"/>
          <p:nvPr/>
        </p:nvSpPr>
        <p:spPr>
          <a:xfrm>
            <a:off x="6302306" y="3751975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Palácio da Vila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A8E80A-9FC8-4F7F-8A14-7316361DCDEA}"/>
              </a:ext>
            </a:extLst>
          </p:cNvPr>
          <p:cNvSpPr txBox="1"/>
          <p:nvPr/>
        </p:nvSpPr>
        <p:spPr>
          <a:xfrm>
            <a:off x="9182540" y="3790532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Arial" pitchFamily="34" charset="0"/>
                <a:cs typeface="Arial" pitchFamily="34" charset="0"/>
              </a:rPr>
              <a:t>Quinta da Regaleira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Descobre o nome dos monumentos 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010" y="4386618"/>
            <a:ext cx="2324745" cy="2223037"/>
          </a:xfrm>
          <a:prstGeom prst="rect">
            <a:avLst/>
          </a:prstGeom>
          <a:noFill/>
        </p:spPr>
      </p:pic>
      <p:pic>
        <p:nvPicPr>
          <p:cNvPr id="5" name="Picture 2" descr="C:\Users\CECD\Downloads\@CECD_Logo.png"/>
          <p:cNvPicPr>
            <a:picLocks noChangeAspect="1" noChangeArrowheads="1"/>
          </p:cNvPicPr>
          <p:nvPr/>
        </p:nvPicPr>
        <p:blipFill>
          <a:blip r:embed="rId3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524003" y="1732699"/>
            <a:ext cx="60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  </a:t>
            </a:r>
            <a:endParaRPr lang="pt-PT" sz="3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04902" y="3138132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11ADF5D-4725-4240-B7CA-B001C1A65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9" y="1917365"/>
            <a:ext cx="2136522" cy="1440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8094BDB-4A02-4474-8CC4-5884891C9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772" y="1949750"/>
            <a:ext cx="2171804" cy="144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13E22D-83D2-48C4-8CFE-59E18E34A6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07" y="1981200"/>
            <a:ext cx="1920000" cy="144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C4A5C7F-E9FC-4220-8BAC-9F507E6838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132" y="2063474"/>
            <a:ext cx="2135769" cy="1440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A8F34D-7D8D-40A4-820C-EEEE701503DA}"/>
              </a:ext>
            </a:extLst>
          </p:cNvPr>
          <p:cNvSpPr txBox="1"/>
          <p:nvPr/>
        </p:nvSpPr>
        <p:spPr>
          <a:xfrm>
            <a:off x="330839" y="3542031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Palácio da Pena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8D355A-1D3E-4E8C-85E0-250C7AAC0F6F}"/>
              </a:ext>
            </a:extLst>
          </p:cNvPr>
          <p:cNvSpPr txBox="1"/>
          <p:nvPr/>
        </p:nvSpPr>
        <p:spPr>
          <a:xfrm>
            <a:off x="3396993" y="3474883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Palácio de Monserrate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CD4E053-1399-43BA-A397-A7C3C374F62E}"/>
              </a:ext>
            </a:extLst>
          </p:cNvPr>
          <p:cNvSpPr txBox="1"/>
          <p:nvPr/>
        </p:nvSpPr>
        <p:spPr>
          <a:xfrm>
            <a:off x="6302306" y="3503474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Palácio da Vila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A8E80A-9FC8-4F7F-8A14-7316361DCDEA}"/>
              </a:ext>
            </a:extLst>
          </p:cNvPr>
          <p:cNvSpPr txBox="1"/>
          <p:nvPr/>
        </p:nvSpPr>
        <p:spPr>
          <a:xfrm>
            <a:off x="9182540" y="3542031"/>
            <a:ext cx="2031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Quinta da Regaleira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ordem em que apareceram os monumentos 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rodapé arrob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608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5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14373" y="2733766"/>
            <a:ext cx="2125335" cy="2032351"/>
          </a:xfrm>
          <a:prstGeom prst="rect">
            <a:avLst/>
          </a:prstGeom>
          <a:noFill/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19" name="Picture 6" descr="Vaca PNG - Milhares de imagens Vaca PNG com fundo transpar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66" y="2354162"/>
            <a:ext cx="2844800" cy="2133600"/>
          </a:xfrm>
          <a:prstGeom prst="rect">
            <a:avLst/>
          </a:prstGeom>
          <a:noFill/>
        </p:spPr>
      </p:pic>
      <p:pic>
        <p:nvPicPr>
          <p:cNvPr id="20" name="Picture 10" descr="Foto Porco PNG - imagem de porco png transparente grátis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8921" y="1314616"/>
            <a:ext cx="1419742" cy="2079092"/>
          </a:xfrm>
          <a:prstGeom prst="rect">
            <a:avLst/>
          </a:prstGeom>
          <a:noFill/>
        </p:spPr>
      </p:pic>
      <p:pic>
        <p:nvPicPr>
          <p:cNvPr id="21" name="Picture 12" descr="Cobra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8921" y="4442459"/>
            <a:ext cx="1828800" cy="1783081"/>
          </a:xfrm>
          <a:prstGeom prst="rect">
            <a:avLst/>
          </a:prstGeom>
          <a:noFill/>
        </p:spPr>
      </p:pic>
      <p:pic>
        <p:nvPicPr>
          <p:cNvPr id="22" name="Picture 14" descr="Pin em AMO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8663" y="2943656"/>
            <a:ext cx="2819400" cy="1822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sp>
        <p:nvSpPr>
          <p:cNvPr id="8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84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617" y="3141608"/>
            <a:ext cx="1447800" cy="1354192"/>
          </a:xfrm>
          <a:prstGeom prst="rect">
            <a:avLst/>
          </a:prstGeom>
          <a:noFill/>
        </p:spPr>
      </p:pic>
      <p:pic>
        <p:nvPicPr>
          <p:cNvPr id="85" name="Picture 2" descr="Fruta Kiwi Quivi Frutas - Foto gratuita no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7824" y="1257300"/>
            <a:ext cx="2336800" cy="1752600"/>
          </a:xfrm>
          <a:prstGeom prst="rect">
            <a:avLst/>
          </a:prstGeom>
          <a:noFill/>
        </p:spPr>
      </p:pic>
      <p:pic>
        <p:nvPicPr>
          <p:cNvPr id="86" name="Picture 4" descr="10 Benefícios da Manga – Para Que Serve e Propriedades – Grupo Ação de Mi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205" y="1924373"/>
            <a:ext cx="1992395" cy="1642170"/>
          </a:xfrm>
          <a:prstGeom prst="rect">
            <a:avLst/>
          </a:prstGeom>
          <a:noFill/>
        </p:spPr>
      </p:pic>
      <p:pic>
        <p:nvPicPr>
          <p:cNvPr id="87" name="Picture 6" descr="Uvas, Programa Origens Intermarché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4004345"/>
            <a:ext cx="3048000" cy="2290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3314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8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84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04504"/>
            <a:ext cx="1447800" cy="1354192"/>
          </a:xfrm>
          <a:prstGeom prst="rect">
            <a:avLst/>
          </a:prstGeom>
          <a:noFill/>
        </p:spPr>
      </p:pic>
      <p:pic>
        <p:nvPicPr>
          <p:cNvPr id="85" name="Picture 2" descr="Fruta Kiwi Quivi Frutas - Foto gratuita no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300" y="1813943"/>
            <a:ext cx="2336800" cy="1752600"/>
          </a:xfrm>
          <a:prstGeom prst="rect">
            <a:avLst/>
          </a:prstGeom>
          <a:noFill/>
        </p:spPr>
      </p:pic>
      <p:pic>
        <p:nvPicPr>
          <p:cNvPr id="86" name="Picture 4" descr="10 Benefícios da Manga – Para Que Serve e Propriedades – Grupo Ação de Mi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1050" y="1447800"/>
            <a:ext cx="1992395" cy="1642170"/>
          </a:xfrm>
          <a:prstGeom prst="rect">
            <a:avLst/>
          </a:prstGeom>
          <a:noFill/>
        </p:spPr>
      </p:pic>
      <p:pic>
        <p:nvPicPr>
          <p:cNvPr id="87" name="Picture 6" descr="Uvas, Programa Origens Intermarché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8135" y="3900665"/>
            <a:ext cx="3048000" cy="2290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42" name="Picture 2" descr="Carta de baralho Ás de copas Terno, cartas, amor, retângulo png | PNGE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514" y="4191000"/>
            <a:ext cx="1234664" cy="1676400"/>
          </a:xfrm>
          <a:prstGeom prst="rect">
            <a:avLst/>
          </a:prstGeom>
          <a:noFill/>
        </p:spPr>
      </p:pic>
      <p:pic>
        <p:nvPicPr>
          <p:cNvPr id="71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569" y="4191000"/>
            <a:ext cx="2057400" cy="2057400"/>
          </a:xfrm>
          <a:prstGeom prst="rect">
            <a:avLst/>
          </a:prstGeom>
          <a:noFill/>
        </p:spPr>
      </p:pic>
      <p:pic>
        <p:nvPicPr>
          <p:cNvPr id="78" name="Picture 6" descr="Foto Premium | Broto de flor de sakura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559" y="1676400"/>
            <a:ext cx="1752600" cy="1752600"/>
          </a:xfrm>
          <a:prstGeom prst="rect">
            <a:avLst/>
          </a:prstGeom>
          <a:noFill/>
        </p:spPr>
      </p:pic>
      <p:pic>
        <p:nvPicPr>
          <p:cNvPr id="79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69" y="1317321"/>
            <a:ext cx="990600" cy="2035479"/>
          </a:xfrm>
          <a:prstGeom prst="rect">
            <a:avLst/>
          </a:prstGeom>
          <a:noFill/>
        </p:spPr>
      </p:pic>
      <p:pic>
        <p:nvPicPr>
          <p:cNvPr id="80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846" y="1998608"/>
            <a:ext cx="1447800" cy="1354192"/>
          </a:xfrm>
          <a:prstGeom prst="rect">
            <a:avLst/>
          </a:prstGeom>
          <a:noFill/>
        </p:spPr>
      </p:pic>
      <p:sp>
        <p:nvSpPr>
          <p:cNvPr id="83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71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36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37" name="Picture 2" descr="Carta de baralho Ás de copas Terno, cartas, amor, retângulo png | PNGE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4919" y="1676400"/>
            <a:ext cx="1234664" cy="1676400"/>
          </a:xfrm>
          <a:prstGeom prst="rect">
            <a:avLst/>
          </a:prstGeom>
          <a:noFill/>
        </p:spPr>
      </p:pic>
      <p:pic>
        <p:nvPicPr>
          <p:cNvPr id="38" name="Picture 4" descr="Sapato DEMOCRATA 434021 – Pontal Calçad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2030" y="4152900"/>
            <a:ext cx="2057400" cy="2057400"/>
          </a:xfrm>
          <a:prstGeom prst="rect">
            <a:avLst/>
          </a:prstGeom>
          <a:noFill/>
        </p:spPr>
      </p:pic>
      <p:pic>
        <p:nvPicPr>
          <p:cNvPr id="39" name="Picture 6" descr="Foto Premium | Broto de flor de sakura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283" y="4541978"/>
            <a:ext cx="1752600" cy="1752600"/>
          </a:xfrm>
          <a:prstGeom prst="rect">
            <a:avLst/>
          </a:prstGeom>
          <a:noFill/>
        </p:spPr>
      </p:pic>
      <p:pic>
        <p:nvPicPr>
          <p:cNvPr id="42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7810" y="2335060"/>
            <a:ext cx="990600" cy="2035479"/>
          </a:xfrm>
          <a:prstGeom prst="rect">
            <a:avLst/>
          </a:prstGeom>
          <a:noFill/>
        </p:spPr>
      </p:pic>
      <p:pic>
        <p:nvPicPr>
          <p:cNvPr id="72" name="Picture 6" descr="Toda a Internet pesa o mesmo que um morango | Notícias | TechTu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12030" y="1141972"/>
            <a:ext cx="1447800" cy="1354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28" name="AutoShape 4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A boca aberta para o maior. Menor &lt; que... - A matemática não é difícil. |  Facebook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7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19" name="Picture 14" descr="Pin em A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2819400" cy="1822461"/>
          </a:xfrm>
          <a:prstGeom prst="rect">
            <a:avLst/>
          </a:prstGeom>
          <a:noFill/>
        </p:spPr>
      </p:pic>
      <p:pic>
        <p:nvPicPr>
          <p:cNvPr id="20" name="Picture 6" descr="Uvas, Programa Origens Intermarch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810000"/>
            <a:ext cx="3048000" cy="2290233"/>
          </a:xfrm>
          <a:prstGeom prst="rect">
            <a:avLst/>
          </a:prstGeom>
          <a:noFill/>
        </p:spPr>
      </p:pic>
      <p:pic>
        <p:nvPicPr>
          <p:cNvPr id="21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47800"/>
            <a:ext cx="990600" cy="2035479"/>
          </a:xfrm>
          <a:prstGeom prst="rect">
            <a:avLst/>
          </a:prstGeom>
          <a:noFill/>
        </p:spPr>
      </p:pic>
      <p:pic>
        <p:nvPicPr>
          <p:cNvPr id="22" name="Picture 4" descr="Laranja • PNP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524000"/>
            <a:ext cx="2209800" cy="1529182"/>
          </a:xfrm>
          <a:prstGeom prst="rect">
            <a:avLst/>
          </a:prstGeom>
          <a:noFill/>
        </p:spPr>
      </p:pic>
      <p:pic>
        <p:nvPicPr>
          <p:cNvPr id="24" name="Picture 12" descr="Cobra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048000"/>
            <a:ext cx="1828800" cy="1783081"/>
          </a:xfrm>
          <a:prstGeom prst="rect">
            <a:avLst/>
          </a:prstGeom>
          <a:noFill/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vai desaparecer?</a:t>
            </a:r>
            <a:endParaRPr lang="pt-PT" sz="3600" dirty="0">
              <a:solidFill>
                <a:srgbClr val="2FB7E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CECD\Downloads\@CECD_Logo.png"/>
          <p:cNvPicPr>
            <a:picLocks noChangeAspect="1" noChangeArrowheads="1"/>
          </p:cNvPicPr>
          <p:nvPr/>
        </p:nvPicPr>
        <p:blipFill>
          <a:blip r:embed="rId2">
            <a:lum bright="32000"/>
          </a:blip>
          <a:srcRect/>
          <a:stretch>
            <a:fillRect/>
          </a:stretch>
        </p:blipFill>
        <p:spPr bwMode="auto">
          <a:xfrm>
            <a:off x="11004278" y="6294578"/>
            <a:ext cx="1111522" cy="315077"/>
          </a:xfrm>
          <a:prstGeom prst="rect">
            <a:avLst/>
          </a:prstGeom>
          <a:noFill/>
        </p:spPr>
      </p:pic>
      <p:pic>
        <p:nvPicPr>
          <p:cNvPr id="28" name="Picture 2" descr="Pin by jose manuel on Smiley | Emoticon, Smiley, Animated emotic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4997" y="2958563"/>
            <a:ext cx="2324745" cy="2223037"/>
          </a:xfrm>
          <a:prstGeom prst="rect">
            <a:avLst/>
          </a:prstGeom>
          <a:noFill/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C8B2E108-CB50-0548-A163-2C4E3A78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25840" cy="1447800"/>
          </a:xfrm>
        </p:spPr>
        <p:txBody>
          <a:bodyPr>
            <a:normAutofit/>
          </a:bodyPr>
          <a:lstStyle/>
          <a:p>
            <a:r>
              <a:rPr lang="pt-PT" sz="3600" dirty="0">
                <a:solidFill>
                  <a:srgbClr val="2FB7E1"/>
                </a:solidFill>
                <a:latin typeface="Arial" pitchFamily="34" charset="0"/>
                <a:cs typeface="Arial" pitchFamily="34" charset="0"/>
              </a:rPr>
              <a:t>Qual a imagem que desapareceu?</a:t>
            </a:r>
            <a:endParaRPr lang="pt-PT" sz="3600" dirty="0">
              <a:solidFill>
                <a:srgbClr val="2FB7E1"/>
              </a:solidFill>
            </a:endParaRPr>
          </a:p>
        </p:txBody>
      </p:sp>
      <p:pic>
        <p:nvPicPr>
          <p:cNvPr id="30" name="Picture 14" descr="Pin em AM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447800"/>
            <a:ext cx="2819400" cy="1822461"/>
          </a:xfrm>
          <a:prstGeom prst="rect">
            <a:avLst/>
          </a:prstGeom>
          <a:noFill/>
        </p:spPr>
      </p:pic>
      <p:pic>
        <p:nvPicPr>
          <p:cNvPr id="31" name="Picture 6" descr="Uvas, Programa Origens Intermarch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234782"/>
            <a:ext cx="3048000" cy="2290233"/>
          </a:xfrm>
          <a:prstGeom prst="rect">
            <a:avLst/>
          </a:prstGeom>
          <a:noFill/>
        </p:spPr>
      </p:pic>
      <p:pic>
        <p:nvPicPr>
          <p:cNvPr id="32" name="Picture 8" descr="Soft Pink Tulips PNG Clipart Image: | Pinturas de flores, Pintura de tulipa,  Tulipas vermelh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3448" y="1234782"/>
            <a:ext cx="990600" cy="2035479"/>
          </a:xfrm>
          <a:prstGeom prst="rect">
            <a:avLst/>
          </a:prstGeom>
          <a:noFill/>
        </p:spPr>
      </p:pic>
      <p:pic>
        <p:nvPicPr>
          <p:cNvPr id="33" name="Picture 4" descr="Laranja • PNP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7621" y="4193439"/>
            <a:ext cx="2209800" cy="1529182"/>
          </a:xfrm>
          <a:prstGeom prst="rect">
            <a:avLst/>
          </a:prstGeom>
          <a:noFill/>
        </p:spPr>
      </p:pic>
      <p:pic>
        <p:nvPicPr>
          <p:cNvPr id="34" name="Picture 12" descr="Cobra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42861" y="3939540"/>
            <a:ext cx="1828800" cy="1783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156374-a49e-48b2-979d-aa118121df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94272CCC238D489234B8CB6FF11108" ma:contentTypeVersion="18" ma:contentTypeDescription="Criar um novo documento." ma:contentTypeScope="" ma:versionID="da83300779111cda2a44978180b1d299">
  <xsd:schema xmlns:xsd="http://www.w3.org/2001/XMLSchema" xmlns:xs="http://www.w3.org/2001/XMLSchema" xmlns:p="http://schemas.microsoft.com/office/2006/metadata/properties" xmlns:ns3="f9156374-a49e-48b2-979d-aa118121dfda" xmlns:ns4="821d1acb-d999-4397-8f06-754042e2b238" targetNamespace="http://schemas.microsoft.com/office/2006/metadata/properties" ma:root="true" ma:fieldsID="1d567542b1b86e0b63f92f14397f81cb" ns3:_="" ns4:_="">
    <xsd:import namespace="f9156374-a49e-48b2-979d-aa118121dfda"/>
    <xsd:import namespace="821d1acb-d999-4397-8f06-754042e2b2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56374-a49e-48b2-979d-aa118121d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d1acb-d999-4397-8f06-754042e2b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2AF342-321E-499F-9D74-5DD71EA508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2E1F64-AE8F-4A98-B0F4-8DF172FD25E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821d1acb-d999-4397-8f06-754042e2b238"/>
    <ds:schemaRef ds:uri="f9156374-a49e-48b2-979d-aa118121dfd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3374DD-7D31-4EF3-AF54-472F4A9CC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156374-a49e-48b2-979d-aa118121dfda"/>
    <ds:schemaRef ds:uri="821d1acb-d999-4397-8f06-754042e2b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361</Words>
  <Application>Microsoft Office PowerPoint</Application>
  <PresentationFormat>Ecrã Panorâmico</PresentationFormat>
  <Paragraphs>75</Paragraphs>
  <Slides>22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Raanana</vt:lpstr>
      <vt:lpstr>Raleway</vt:lpstr>
      <vt:lpstr>Tema do Office</vt:lpstr>
      <vt:lpstr>Apresentação do PowerPoint</vt:lpstr>
      <vt:lpstr>Qual a imagem que vai desaparecer?</vt:lpstr>
      <vt:lpstr>Qual a imagem que desapareceu?</vt:lpstr>
      <vt:lpstr>Qual a imagem que vai desaparecer?</vt:lpstr>
      <vt:lpstr>Qual a imagem que desapareceu?</vt:lpstr>
      <vt:lpstr>Qual a imagem que vai desaparecer?</vt:lpstr>
      <vt:lpstr>Qual a imagem que desapareceu?</vt:lpstr>
      <vt:lpstr>Qual a imagem que vai desaparecer?</vt:lpstr>
      <vt:lpstr>Qual a imagem que desapareceu?</vt:lpstr>
      <vt:lpstr>Observa com atenção.</vt:lpstr>
      <vt:lpstr>Responde:</vt:lpstr>
      <vt:lpstr>Observa com atenção.</vt:lpstr>
      <vt:lpstr>Responde:</vt:lpstr>
      <vt:lpstr>Ouve com atenção.</vt:lpstr>
      <vt:lpstr>Responde:</vt:lpstr>
      <vt:lpstr>Memoriza a sequência de imagens</vt:lpstr>
      <vt:lpstr>Qual a sequência de imagens</vt:lpstr>
      <vt:lpstr>Memoriza a sequência de palavras</vt:lpstr>
      <vt:lpstr>Qual a sequência de palavras</vt:lpstr>
      <vt:lpstr>Descobre o nome dos monumentos </vt:lpstr>
      <vt:lpstr>Qual a ordem em que apareceram os monumentos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Martins _ Addapters</dc:creator>
  <cp:lastModifiedBy>Inês Baião</cp:lastModifiedBy>
  <cp:revision>75</cp:revision>
  <dcterms:created xsi:type="dcterms:W3CDTF">2019-04-22T14:24:28Z</dcterms:created>
  <dcterms:modified xsi:type="dcterms:W3CDTF">2025-11-13T11:21:57Z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0x010100E294272CCC238D489234B8CB6FF11108</vt:lpwstr>
  </property>
</Properties>
</file>