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89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7E1"/>
    <a:srgbClr val="D5F5FF"/>
    <a:srgbClr val="37A3C8"/>
    <a:srgbClr val="A4E4FF"/>
    <a:srgbClr val="2FB7E1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7C6A9-14C1-4EF5-BD8C-0825D9108DCE}" v="16" dt="2021-12-02T13:41:48.581"/>
    <p1510:client id="{8E7B1CF3-EEAE-41C8-9FA0-FDF7B2AD8AA4}" v="62" dt="2022-01-25T16:42:44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803"/>
  </p:normalViewPr>
  <p:slideViewPr>
    <p:cSldViewPr snapToGrid="0" snapToObjects="1" showGuides="1">
      <p:cViewPr varScale="1">
        <p:scale>
          <a:sx n="62" d="100"/>
          <a:sy n="62" d="100"/>
        </p:scale>
        <p:origin x="4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06/11/2025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0.jpeg"/><Relationship Id="rId7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D765FB-84E2-4B9F-8E91-7D8BEED0B23F}"/>
              </a:ext>
            </a:extLst>
          </p:cNvPr>
          <p:cNvSpPr txBox="1">
            <a:spLocks/>
          </p:cNvSpPr>
          <p:nvPr/>
        </p:nvSpPr>
        <p:spPr>
          <a:xfrm>
            <a:off x="5144920" y="3275458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defRPr/>
            </a:pPr>
            <a:r>
              <a:rPr lang="pt-PT" sz="60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Raciocínio Lógico</a:t>
            </a: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2" y="80426"/>
            <a:ext cx="8622118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Converte os números em letras e descobre a palavra encriptada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5" name="Retângulo 8"/>
          <p:cNvSpPr/>
          <p:nvPr/>
        </p:nvSpPr>
        <p:spPr>
          <a:xfrm>
            <a:off x="457200" y="1668252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Arial"/>
                <a:cs typeface="Arial"/>
              </a:rPr>
              <a:t>CHAVE: </a:t>
            </a:r>
            <a:r>
              <a:rPr lang="pt-PT" sz="2400" dirty="0">
                <a:latin typeface="Arial"/>
                <a:cs typeface="Arial"/>
              </a:rPr>
              <a:t>1=A, 2=B, 3=C, 4=D, 5=E, 6=F, 7=G, 8=H, 9=J, 10=K, 11=L, 12=M, 13=N, 14=O, 15=P, 16=Q, 17=R, 18=S, 19=T, 20=U, 21=V, 22=W, 23=X, 24=Y, 25=Z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47800" y="2819400"/>
            <a:ext cx="2743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3200" dirty="0"/>
          </a:p>
          <a:p>
            <a:r>
              <a:rPr lang="pt-PT" sz="3200" dirty="0"/>
              <a:t>15+1+19+14 =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3200" dirty="0"/>
              <a:t>7+1+19+14=</a:t>
            </a:r>
          </a:p>
          <a:p>
            <a:endParaRPr lang="pt-PT" dirty="0"/>
          </a:p>
          <a:p>
            <a:endParaRPr lang="pt-PT" dirty="0"/>
          </a:p>
          <a:p>
            <a:endParaRPr lang="pt-PT" sz="3200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" y="2881096"/>
            <a:ext cx="838200" cy="11481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71" y="4571036"/>
            <a:ext cx="1113929" cy="111392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A337E2B-4C03-4E2E-9877-41470EBBE0D5}"/>
              </a:ext>
            </a:extLst>
          </p:cNvPr>
          <p:cNvSpPr txBox="1"/>
          <p:nvPr/>
        </p:nvSpPr>
        <p:spPr>
          <a:xfrm>
            <a:off x="4217670" y="323479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AB43446-BB31-4A83-8860-9AEAA3F4B4DB}"/>
              </a:ext>
            </a:extLst>
          </p:cNvPr>
          <p:cNvSpPr txBox="1"/>
          <p:nvPr/>
        </p:nvSpPr>
        <p:spPr>
          <a:xfrm>
            <a:off x="3900196" y="323526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P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96E01C-014C-4CE6-A3C6-5A01EE71BE2E}"/>
              </a:ext>
            </a:extLst>
          </p:cNvPr>
          <p:cNvSpPr txBox="1"/>
          <p:nvPr/>
        </p:nvSpPr>
        <p:spPr>
          <a:xfrm>
            <a:off x="4905725" y="323019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3B038DB-A323-4350-9A72-435F637C41C1}"/>
              </a:ext>
            </a:extLst>
          </p:cNvPr>
          <p:cNvSpPr txBox="1"/>
          <p:nvPr/>
        </p:nvSpPr>
        <p:spPr>
          <a:xfrm>
            <a:off x="4583352" y="325106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A4EBA1-B294-4E82-AF3F-E07B17CF8730}"/>
              </a:ext>
            </a:extLst>
          </p:cNvPr>
          <p:cNvSpPr txBox="1"/>
          <p:nvPr/>
        </p:nvSpPr>
        <p:spPr>
          <a:xfrm>
            <a:off x="4495800" y="509089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0F5FB2-7D64-4CC6-9649-73503AFEF0E1}"/>
              </a:ext>
            </a:extLst>
          </p:cNvPr>
          <p:cNvSpPr txBox="1"/>
          <p:nvPr/>
        </p:nvSpPr>
        <p:spPr>
          <a:xfrm>
            <a:off x="4244884" y="509089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9B38D1C-E9C8-4F2C-B8FC-C558058EF4DB}"/>
              </a:ext>
            </a:extLst>
          </p:cNvPr>
          <p:cNvSpPr txBox="1"/>
          <p:nvPr/>
        </p:nvSpPr>
        <p:spPr>
          <a:xfrm>
            <a:off x="3957579" y="511209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97ED13-0BAA-497C-A67E-BF638164DE0F}"/>
              </a:ext>
            </a:extLst>
          </p:cNvPr>
          <p:cNvSpPr txBox="1"/>
          <p:nvPr/>
        </p:nvSpPr>
        <p:spPr>
          <a:xfrm>
            <a:off x="3632835" y="510019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/>
          <p:nvPr/>
        </p:nvSpPr>
        <p:spPr>
          <a:xfrm>
            <a:off x="1447799" y="1668253"/>
            <a:ext cx="8427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Arial"/>
                <a:cs typeface="Arial"/>
              </a:rPr>
              <a:t>CHAVE: </a:t>
            </a:r>
            <a:r>
              <a:rPr lang="pt-PT" sz="2400" dirty="0">
                <a:latin typeface="Arial"/>
                <a:cs typeface="Arial"/>
              </a:rPr>
              <a:t>1=A, 2=B, 3=C, 4=D, 5=E, 6=F, 7=G, 8=H, 9=J, 10=K, 11=L, 12=M, 13=N, 14=O, 15=P, 16=Q, 17=R, 18=S, 19=T, 20=U, 21=V, 22=W, 23=X, 24=Y, 25=Z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47800" y="2819400"/>
            <a:ext cx="2743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   </a:t>
            </a:r>
            <a:endParaRPr lang="pt-PT" dirty="0"/>
          </a:p>
          <a:p>
            <a:r>
              <a:rPr lang="pt-PT" sz="3200" dirty="0"/>
              <a:t>21+1+3+1=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3200" dirty="0"/>
              <a:t>3+1+14=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Picture 14" descr="Pin em A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476" y="4561483"/>
            <a:ext cx="1440300" cy="931010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11" y="2856533"/>
            <a:ext cx="837551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FFDD2FC-8F36-4438-9637-DBE109B037E6}"/>
              </a:ext>
            </a:extLst>
          </p:cNvPr>
          <p:cNvSpPr txBox="1"/>
          <p:nvPr/>
        </p:nvSpPr>
        <p:spPr>
          <a:xfrm>
            <a:off x="4229100" y="328414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37A75-A939-48D0-97B4-E3C77FD9F668}"/>
              </a:ext>
            </a:extLst>
          </p:cNvPr>
          <p:cNvSpPr txBox="1"/>
          <p:nvPr/>
        </p:nvSpPr>
        <p:spPr>
          <a:xfrm>
            <a:off x="3962400" y="328414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3D9B6D-269D-4271-8D58-C60DEA7BCA30}"/>
              </a:ext>
            </a:extLst>
          </p:cNvPr>
          <p:cNvSpPr txBox="1"/>
          <p:nvPr/>
        </p:nvSpPr>
        <p:spPr>
          <a:xfrm>
            <a:off x="3695700" y="328538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D11C8A-EA95-4E8A-91B4-FB5C1FF52E42}"/>
              </a:ext>
            </a:extLst>
          </p:cNvPr>
          <p:cNvSpPr txBox="1"/>
          <p:nvPr/>
        </p:nvSpPr>
        <p:spPr>
          <a:xfrm>
            <a:off x="3429000" y="328474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79BE4E-D707-490B-A0DA-9D872943D5A5}"/>
              </a:ext>
            </a:extLst>
          </p:cNvPr>
          <p:cNvSpPr txBox="1"/>
          <p:nvPr/>
        </p:nvSpPr>
        <p:spPr>
          <a:xfrm>
            <a:off x="3559241" y="460366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21F1EA-9276-4167-8FF0-0354E9DD04E9}"/>
              </a:ext>
            </a:extLst>
          </p:cNvPr>
          <p:cNvSpPr txBox="1"/>
          <p:nvPr/>
        </p:nvSpPr>
        <p:spPr>
          <a:xfrm>
            <a:off x="3308482" y="460497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Ã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79C8E5-BF3C-436F-A680-DE329A3833DB}"/>
              </a:ext>
            </a:extLst>
          </p:cNvPr>
          <p:cNvSpPr txBox="1"/>
          <p:nvPr/>
        </p:nvSpPr>
        <p:spPr>
          <a:xfrm>
            <a:off x="3041782" y="461186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861"/>
            <a:ext cx="8753582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Converte os números em letras e descobre a palavra encriptada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3656A5-6F0A-4318-927C-63A12CF31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5" b="-1802"/>
          <a:stretch/>
        </p:blipFill>
        <p:spPr>
          <a:xfrm>
            <a:off x="1389018" y="3010293"/>
            <a:ext cx="1828800" cy="15851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5D9C3B-8538-4EA4-9677-9E00E2B8C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1" y="1956703"/>
            <a:ext cx="1828800" cy="25050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5F3A1C-DCA7-48DE-8979-2EBAC316956A}"/>
              </a:ext>
            </a:extLst>
          </p:cNvPr>
          <p:cNvSpPr txBox="1"/>
          <p:nvPr/>
        </p:nvSpPr>
        <p:spPr>
          <a:xfrm>
            <a:off x="5404003" y="4660726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Pato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É um…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É um…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2758F8-F6A8-408D-BDA2-8B5E7155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2" b="-5384"/>
          <a:stretch/>
        </p:blipFill>
        <p:spPr>
          <a:xfrm>
            <a:off x="1220869" y="3687745"/>
            <a:ext cx="2949458" cy="100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D0B350-91CE-4D19-9B21-4CBD6711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14" y="1491175"/>
            <a:ext cx="2143125" cy="21431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E33747F-BE57-46B5-BC87-75AB51EF3233}"/>
              </a:ext>
            </a:extLst>
          </p:cNvPr>
          <p:cNvSpPr txBox="1"/>
          <p:nvPr/>
        </p:nvSpPr>
        <p:spPr>
          <a:xfrm>
            <a:off x="5024437" y="4027285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Gato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É um…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3005A7-A439-4360-98D9-A149C016E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6"/>
          <a:stretch/>
        </p:blipFill>
        <p:spPr>
          <a:xfrm>
            <a:off x="2268965" y="4357960"/>
            <a:ext cx="2359029" cy="90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7E3EE9-AD76-4039-A082-8A500F393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75" y="2113537"/>
            <a:ext cx="1787050" cy="2630925"/>
          </a:xfrm>
          <a:prstGeom prst="rect">
            <a:avLst/>
          </a:prstGeom>
          <a:scene3d>
            <a:camera prst="orthographicFront">
              <a:rot lat="0" lon="21000000" rev="0"/>
            </a:camera>
            <a:lightRig rig="threePt" dir="t"/>
          </a:scene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8D3FA30-60DC-4876-B197-B4D44771E835}"/>
              </a:ext>
            </a:extLst>
          </p:cNvPr>
          <p:cNvSpPr txBox="1"/>
          <p:nvPr/>
        </p:nvSpPr>
        <p:spPr>
          <a:xfrm>
            <a:off x="4885173" y="5157027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Porco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É um…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860F9E-C4D5-40AF-8C98-4B49F4FC3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4" b="6904"/>
          <a:stretch/>
        </p:blipFill>
        <p:spPr>
          <a:xfrm>
            <a:off x="2382967" y="2298717"/>
            <a:ext cx="1082416" cy="230342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33747F-BE57-46B5-BC87-75AB51EF3233}"/>
              </a:ext>
            </a:extLst>
          </p:cNvPr>
          <p:cNvSpPr txBox="1"/>
          <p:nvPr/>
        </p:nvSpPr>
        <p:spPr>
          <a:xfrm>
            <a:off x="5627078" y="4508794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Elefante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034644D-A272-469B-B552-B326D0A5C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94" y="1578984"/>
            <a:ext cx="2609117" cy="276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C5766F-78FC-4ABF-9DC2-A535ED18F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4"/>
          <a:stretch/>
        </p:blipFill>
        <p:spPr>
          <a:xfrm>
            <a:off x="896732" y="4069582"/>
            <a:ext cx="5195290" cy="667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É um…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33747F-BE57-46B5-BC87-75AB51EF3233}"/>
              </a:ext>
            </a:extLst>
          </p:cNvPr>
          <p:cNvSpPr txBox="1"/>
          <p:nvPr/>
        </p:nvSpPr>
        <p:spPr>
          <a:xfrm>
            <a:off x="7530067" y="5383821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Tigre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D6D0D0-AAC7-40C7-8BB5-4021C1EAC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09" y="2915974"/>
            <a:ext cx="5110704" cy="182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D1B0B4-5912-49B6-BE87-66D19AD2F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4" y="3230880"/>
            <a:ext cx="5841424" cy="2448000"/>
          </a:xfrm>
          <a:prstGeom prst="rect">
            <a:avLst/>
          </a:prstGeom>
          <a:effectLst>
            <a:softEdge rad="876300"/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Adivinha qual o meio de transporte escondido</a:t>
            </a:r>
            <a:r>
              <a:rPr lang="pt-PT" sz="4800" dirty="0">
                <a:solidFill>
                  <a:srgbClr val="92D050"/>
                </a:solidFill>
                <a:latin typeface="Raleway"/>
              </a:rPr>
              <a:t>.</a:t>
            </a:r>
            <a:br>
              <a:rPr lang="pt-PT" sz="3600" dirty="0">
                <a:solidFill>
                  <a:srgbClr val="92D050"/>
                </a:solidFill>
              </a:rPr>
            </a:br>
            <a:br>
              <a:rPr lang="pt-PT" sz="4000" dirty="0">
                <a:solidFill>
                  <a:srgbClr val="92D050"/>
                </a:solidFill>
              </a:rPr>
            </a:br>
            <a:endParaRPr lang="pt-PT" sz="4300" dirty="0">
              <a:solidFill>
                <a:srgbClr val="92D05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F6D75D-7CE1-4EEB-9A0C-5F949C565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08" y="2707920"/>
            <a:ext cx="5841421" cy="244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01D852F-D257-4DAD-A4FD-56A500A73F21}"/>
              </a:ext>
            </a:extLst>
          </p:cNvPr>
          <p:cNvSpPr txBox="1"/>
          <p:nvPr/>
        </p:nvSpPr>
        <p:spPr>
          <a:xfrm>
            <a:off x="7547651" y="5689537"/>
            <a:ext cx="252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Carro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Adivinha qual o meio de transporte escondido.</a:t>
            </a:r>
            <a:br>
              <a:rPr lang="pt-PT" sz="3600" dirty="0">
                <a:solidFill>
                  <a:srgbClr val="92D050"/>
                </a:solidFill>
                <a:latin typeface="Arial"/>
              </a:rPr>
            </a:br>
            <a:br>
              <a:rPr lang="pt-PT" sz="4000" dirty="0">
                <a:solidFill>
                  <a:srgbClr val="92D050"/>
                </a:solidFill>
              </a:rPr>
            </a:br>
            <a:endParaRPr lang="pt-PT" sz="4300" dirty="0">
              <a:solidFill>
                <a:srgbClr val="92D050"/>
              </a:solidFill>
            </a:endParaRPr>
          </a:p>
        </p:txBody>
      </p:sp>
      <p:pic>
        <p:nvPicPr>
          <p:cNvPr id="6" name="Picture 4" descr="Download Free png background-Train-transparent - DLPNG.com">
            <a:extLst>
              <a:ext uri="{FF2B5EF4-FFF2-40B4-BE49-F238E27FC236}">
                <a16:creationId xmlns:a16="http://schemas.microsoft.com/office/drawing/2014/main" id="{A8274759-43E7-47A7-A494-11584B35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676" y="2827103"/>
            <a:ext cx="3521486" cy="2448000"/>
          </a:xfrm>
          <a:prstGeom prst="rect">
            <a:avLst/>
          </a:prstGeom>
          <a:noFill/>
          <a:effectLst>
            <a:softEdge rad="381000"/>
          </a:effectLst>
        </p:spPr>
      </p:pic>
      <p:pic>
        <p:nvPicPr>
          <p:cNvPr id="7" name="Picture 4" descr="Download Free png background-Train-transparent - DLPNG.com">
            <a:extLst>
              <a:ext uri="{FF2B5EF4-FFF2-40B4-BE49-F238E27FC236}">
                <a16:creationId xmlns:a16="http://schemas.microsoft.com/office/drawing/2014/main" id="{A8274759-43E7-47A7-A494-11584B35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233" y="2509587"/>
            <a:ext cx="3521486" cy="244800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54DE692-B418-4666-852D-1F604003E08D}"/>
              </a:ext>
            </a:extLst>
          </p:cNvPr>
          <p:cNvSpPr txBox="1"/>
          <p:nvPr/>
        </p:nvSpPr>
        <p:spPr>
          <a:xfrm>
            <a:off x="6780017" y="5364581"/>
            <a:ext cx="472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latin typeface="Arial"/>
                <a:cs typeface="Arial"/>
              </a:rPr>
              <a:t>Comboio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to Avião PNG - 37 Imagens Avião PNG com download gratuito">
            <a:extLst>
              <a:ext uri="{FF2B5EF4-FFF2-40B4-BE49-F238E27FC236}">
                <a16:creationId xmlns:a16="http://schemas.microsoft.com/office/drawing/2014/main" id="{95EDF3BF-8877-48C2-B81D-1B02E338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472440" y="2649984"/>
            <a:ext cx="5762648" cy="244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  <a:outerShdw blurRad="1270000" sx="1000" sy="1000" algn="ctr" rotWithShape="0">
              <a:srgbClr val="000000"/>
            </a:outerShdw>
            <a:reflection blurRad="1270000" endPos="0" dir="5400000" sy="-100000" algn="bl" rotWithShape="0"/>
            <a:softEdge rad="177800"/>
          </a:effectLst>
        </p:spPr>
      </p:pic>
      <p:pic>
        <p:nvPicPr>
          <p:cNvPr id="5" name="Picture 8" descr="Foto Avião PNG - 37 Imagens Avião PNG com download gratuito">
            <a:extLst>
              <a:ext uri="{FF2B5EF4-FFF2-40B4-BE49-F238E27FC236}">
                <a16:creationId xmlns:a16="http://schemas.microsoft.com/office/drawing/2014/main" id="{CD326242-14F2-4A43-8F86-9756BB6D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679" y="2128495"/>
            <a:ext cx="5677903" cy="2412000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9F0A1F1-8224-41AF-AAE8-31DB5A787075}"/>
              </a:ext>
            </a:extLst>
          </p:cNvPr>
          <p:cNvSpPr txBox="1"/>
          <p:nvPr/>
        </p:nvSpPr>
        <p:spPr>
          <a:xfrm>
            <a:off x="7075881" y="4863647"/>
            <a:ext cx="302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Avião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Adivinha qual o meio de transporte escondido.</a:t>
            </a:r>
            <a:br>
              <a:rPr lang="pt-PT" sz="3600" dirty="0">
                <a:solidFill>
                  <a:srgbClr val="92D050"/>
                </a:solidFill>
                <a:latin typeface="Arial"/>
              </a:rPr>
            </a:br>
            <a:br>
              <a:rPr lang="pt-PT" sz="4000" dirty="0">
                <a:solidFill>
                  <a:srgbClr val="92D050"/>
                </a:solidFill>
              </a:rPr>
            </a:br>
            <a:endParaRPr lang="pt-PT" sz="43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53044"/>
              </p:ext>
            </p:extLst>
          </p:nvPr>
        </p:nvGraphicFramePr>
        <p:xfrm>
          <a:off x="1676400" y="1676400"/>
          <a:ext cx="66294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257007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92D050"/>
                </a:solidFill>
                <a:latin typeface="Arial"/>
                <a:cs typeface="Arial"/>
              </a:rPr>
              <a:t>Seleciona a imagem correspondente</a:t>
            </a:r>
            <a:endParaRPr lang="pt-PT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86" y="1821180"/>
            <a:ext cx="2351828" cy="19964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76" y="4038599"/>
            <a:ext cx="1454524" cy="17789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00" y="4187491"/>
            <a:ext cx="1627200" cy="1627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4347210"/>
            <a:ext cx="1842834" cy="1195530"/>
          </a:xfrm>
          <a:prstGeom prst="rect">
            <a:avLst/>
          </a:prstGeom>
        </p:spPr>
      </p:pic>
      <p:sp>
        <p:nvSpPr>
          <p:cNvPr id="10" name="Estrela de 6 Pontas 34">
            <a:extLst>
              <a:ext uri="{FF2B5EF4-FFF2-40B4-BE49-F238E27FC236}">
                <a16:creationId xmlns:a16="http://schemas.microsoft.com/office/drawing/2014/main" id="{139B702D-645B-4FE4-8162-05B034DFE646}"/>
              </a:ext>
            </a:extLst>
          </p:cNvPr>
          <p:cNvSpPr/>
          <p:nvPr/>
        </p:nvSpPr>
        <p:spPr>
          <a:xfrm>
            <a:off x="3428333" y="404241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uper Soco CUX, TC e TC MAX | Mota Elétrica para reinventar a mobilidade  urbana">
            <a:extLst>
              <a:ext uri="{FF2B5EF4-FFF2-40B4-BE49-F238E27FC236}">
                <a16:creationId xmlns:a16="http://schemas.microsoft.com/office/drawing/2014/main" id="{A2A5A9B4-9446-4BD6-9219-143A7433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273" y="2941777"/>
            <a:ext cx="3469198" cy="238218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10" descr="Super Soco CUX, TC e TC MAX | Mota Elétrica para reinventar a mobilidade  urbana">
            <a:extLst>
              <a:ext uri="{FF2B5EF4-FFF2-40B4-BE49-F238E27FC236}">
                <a16:creationId xmlns:a16="http://schemas.microsoft.com/office/drawing/2014/main" id="{A2A5A9B4-9446-4BD6-9219-143A7433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559" y="2400126"/>
            <a:ext cx="3587652" cy="2463521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BD976D-682D-4C94-8AC9-7718B56A6640}"/>
              </a:ext>
            </a:extLst>
          </p:cNvPr>
          <p:cNvSpPr txBox="1"/>
          <p:nvPr/>
        </p:nvSpPr>
        <p:spPr>
          <a:xfrm>
            <a:off x="5963361" y="4883989"/>
            <a:ext cx="302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Mota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Adivinha qual o meio de transporte escondido.</a:t>
            </a:r>
            <a:br>
              <a:rPr lang="pt-PT" sz="3600" dirty="0">
                <a:solidFill>
                  <a:srgbClr val="92D050"/>
                </a:solidFill>
                <a:latin typeface="Arial"/>
              </a:rPr>
            </a:br>
            <a:br>
              <a:rPr lang="pt-PT" sz="4000" dirty="0">
                <a:solidFill>
                  <a:srgbClr val="92D050"/>
                </a:solidFill>
              </a:rPr>
            </a:br>
            <a:endParaRPr lang="pt-PT" sz="43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2C6AF0-D5B1-4A8D-84FB-497954710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4" y="1946529"/>
            <a:ext cx="2143125" cy="2143125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56A854-0FE3-4270-AF74-140D4F4DC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28" y="2565469"/>
            <a:ext cx="3076575" cy="148590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77661A-9F69-46D3-9F22-E3DBCDE63225}"/>
              </a:ext>
            </a:extLst>
          </p:cNvPr>
          <p:cNvSpPr txBox="1"/>
          <p:nvPr/>
        </p:nvSpPr>
        <p:spPr>
          <a:xfrm>
            <a:off x="8153399" y="491147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5731329" y="491147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727D55-E19C-441E-A535-C3256EAD7E0E}"/>
              </a:ext>
            </a:extLst>
          </p:cNvPr>
          <p:cNvSpPr txBox="1"/>
          <p:nvPr/>
        </p:nvSpPr>
        <p:spPr>
          <a:xfrm>
            <a:off x="6954794" y="491147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C895FE-BA1F-462E-9B40-D585AA4553AD}"/>
              </a:ext>
            </a:extLst>
          </p:cNvPr>
          <p:cNvSpPr txBox="1"/>
          <p:nvPr/>
        </p:nvSpPr>
        <p:spPr>
          <a:xfrm>
            <a:off x="3170844" y="492835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8792F1-C010-4236-AE3C-9E170372C8BF}"/>
              </a:ext>
            </a:extLst>
          </p:cNvPr>
          <p:cNvSpPr txBox="1"/>
          <p:nvPr/>
        </p:nvSpPr>
        <p:spPr>
          <a:xfrm>
            <a:off x="4453437" y="491147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326A4C6-33C7-43E5-8F6B-C736D2572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81" y="4326098"/>
            <a:ext cx="2847975" cy="16002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Relaciona as duas imagens e descobre a palavra</a:t>
            </a:r>
            <a:br>
              <a:rPr lang="pt-PT" sz="4800" dirty="0">
                <a:solidFill>
                  <a:srgbClr val="92D050"/>
                </a:solidFill>
                <a:latin typeface="Arial"/>
              </a:rPr>
            </a:br>
            <a:br>
              <a:rPr lang="pt-PT" sz="4000" dirty="0">
                <a:solidFill>
                  <a:srgbClr val="92D050"/>
                </a:solidFill>
              </a:rPr>
            </a:br>
            <a:endParaRPr lang="pt-PT" sz="43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Relaciona as imagens e descobre a palavra</a:t>
            </a:r>
            <a:br>
              <a:rPr lang="pt-PT" sz="4800" dirty="0">
                <a:solidFill>
                  <a:srgbClr val="92D050"/>
                </a:solidFill>
                <a:latin typeface="Arial"/>
              </a:rPr>
            </a:br>
            <a:br>
              <a:rPr lang="pt-PT" sz="4000" dirty="0">
                <a:solidFill>
                  <a:srgbClr val="92D050"/>
                </a:solidFill>
              </a:rPr>
            </a:br>
            <a:endParaRPr lang="pt-PT" sz="4300" dirty="0">
              <a:solidFill>
                <a:srgbClr val="92D05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8912888" y="4518937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ED6852-844C-4B7A-B379-A2A0C34C3E06}"/>
              </a:ext>
            </a:extLst>
          </p:cNvPr>
          <p:cNvSpPr txBox="1"/>
          <p:nvPr/>
        </p:nvSpPr>
        <p:spPr>
          <a:xfrm>
            <a:off x="7826829" y="4500558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51336F-4D74-4170-B281-5840514F8162}"/>
              </a:ext>
            </a:extLst>
          </p:cNvPr>
          <p:cNvSpPr txBox="1"/>
          <p:nvPr/>
        </p:nvSpPr>
        <p:spPr>
          <a:xfrm>
            <a:off x="4544431" y="45005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9D3339-D208-450E-B2CD-73F4F980C9A2}"/>
              </a:ext>
            </a:extLst>
          </p:cNvPr>
          <p:cNvSpPr txBox="1"/>
          <p:nvPr/>
        </p:nvSpPr>
        <p:spPr>
          <a:xfrm>
            <a:off x="5600501" y="45005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5AD740-C599-4B8D-9AC2-6772F91EE627}"/>
              </a:ext>
            </a:extLst>
          </p:cNvPr>
          <p:cNvSpPr txBox="1"/>
          <p:nvPr/>
        </p:nvSpPr>
        <p:spPr>
          <a:xfrm>
            <a:off x="3495063" y="4476907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V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EEAD3F-978C-486D-A539-ECDD10873303}"/>
              </a:ext>
            </a:extLst>
          </p:cNvPr>
          <p:cNvSpPr txBox="1"/>
          <p:nvPr/>
        </p:nvSpPr>
        <p:spPr>
          <a:xfrm>
            <a:off x="6656571" y="45005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J</a:t>
            </a:r>
          </a:p>
        </p:txBody>
      </p:sp>
      <p:pic>
        <p:nvPicPr>
          <p:cNvPr id="19" name="Picture 8" descr="Foto Avião PNG - 37 Imagens Avião PNG com download gratuito">
            <a:extLst>
              <a:ext uri="{FF2B5EF4-FFF2-40B4-BE49-F238E27FC236}">
                <a16:creationId xmlns:a16="http://schemas.microsoft.com/office/drawing/2014/main" id="{6D7CE4E1-7DA2-4FDC-B26E-C1A0DD71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184" y="2213032"/>
            <a:ext cx="3470342" cy="1474218"/>
          </a:xfrm>
          <a:prstGeom prst="rect">
            <a:avLst/>
          </a:prstGeom>
          <a:noFill/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BED46D2-D117-4E64-9543-AEDEC8043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00" y="2284786"/>
            <a:ext cx="1566288" cy="156628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0052DD3-792D-4693-A41B-CDFB1DC43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42" y="2516650"/>
            <a:ext cx="965435" cy="1334423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EBDE5C1-DF7D-4852-A017-1A66D206D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180113"/>
            <a:ext cx="2002143" cy="149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92D050"/>
                </a:solidFill>
                <a:latin typeface="Arial"/>
                <a:ea typeface="+mj-ea"/>
                <a:cs typeface="Arial"/>
              </a:rPr>
              <a:t>Relaciona as imagens e descobre a palavra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5879616" y="491147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727D55-E19C-441E-A535-C3256EAD7E0E}"/>
              </a:ext>
            </a:extLst>
          </p:cNvPr>
          <p:cNvSpPr txBox="1"/>
          <p:nvPr/>
        </p:nvSpPr>
        <p:spPr>
          <a:xfrm>
            <a:off x="7162209" y="492835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C895FE-BA1F-462E-9B40-D585AA4553AD}"/>
              </a:ext>
            </a:extLst>
          </p:cNvPr>
          <p:cNvSpPr txBox="1"/>
          <p:nvPr/>
        </p:nvSpPr>
        <p:spPr>
          <a:xfrm>
            <a:off x="3170844" y="492835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8792F1-C010-4236-AE3C-9E170372C8BF}"/>
              </a:ext>
            </a:extLst>
          </p:cNvPr>
          <p:cNvSpPr txBox="1"/>
          <p:nvPr/>
        </p:nvSpPr>
        <p:spPr>
          <a:xfrm>
            <a:off x="4597023" y="492835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0162914-BE2B-49F7-8ADC-2789B7915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95" y="4589492"/>
            <a:ext cx="2165210" cy="129912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130BE7-5C06-4257-942B-49303920C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4" y="2454886"/>
            <a:ext cx="2733675" cy="16668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1E3C5CB-17EA-429A-A0D4-20CDDB7E1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791615"/>
            <a:ext cx="2624786" cy="262478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8B0EC4E-C14C-4677-B9F4-69C9ED7AC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2273911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92D050"/>
                </a:solidFill>
                <a:latin typeface="Arial"/>
                <a:ea typeface="+mj-ea"/>
                <a:cs typeface="Arial"/>
              </a:rPr>
              <a:t>Relaciona as imagens e descobre a palavra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8716835" y="421404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ED6852-844C-4B7A-B379-A2A0C34C3E06}"/>
              </a:ext>
            </a:extLst>
          </p:cNvPr>
          <p:cNvSpPr txBox="1"/>
          <p:nvPr/>
        </p:nvSpPr>
        <p:spPr>
          <a:xfrm>
            <a:off x="7720525" y="421405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51336F-4D74-4170-B281-5840514F8162}"/>
              </a:ext>
            </a:extLst>
          </p:cNvPr>
          <p:cNvSpPr txBox="1"/>
          <p:nvPr/>
        </p:nvSpPr>
        <p:spPr>
          <a:xfrm>
            <a:off x="3585361" y="421405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9D3339-D208-450E-B2CD-73F4F980C9A2}"/>
              </a:ext>
            </a:extLst>
          </p:cNvPr>
          <p:cNvSpPr txBox="1"/>
          <p:nvPr/>
        </p:nvSpPr>
        <p:spPr>
          <a:xfrm>
            <a:off x="4634729" y="421801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5AD740-C599-4B8D-9AC2-6772F91EE627}"/>
              </a:ext>
            </a:extLst>
          </p:cNvPr>
          <p:cNvSpPr txBox="1"/>
          <p:nvPr/>
        </p:nvSpPr>
        <p:spPr>
          <a:xfrm>
            <a:off x="2508931" y="421405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EEAD3F-978C-486D-A539-ECDD10873303}"/>
              </a:ext>
            </a:extLst>
          </p:cNvPr>
          <p:cNvSpPr txBox="1"/>
          <p:nvPr/>
        </p:nvSpPr>
        <p:spPr>
          <a:xfrm>
            <a:off x="5682326" y="421405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7646A2-C94D-427E-87D7-E8DDD5C99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48" y="1716520"/>
            <a:ext cx="2143125" cy="21431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140E334-EA18-4AEA-9605-3BAE3BBC9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62" y="1716518"/>
            <a:ext cx="2143125" cy="2143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23FD87-45D1-4867-AA9E-4CFF488D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09" y="1716519"/>
            <a:ext cx="2143125" cy="214312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FB6570-64F3-490E-94F0-2F5DCB75F5F0}"/>
              </a:ext>
            </a:extLst>
          </p:cNvPr>
          <p:cNvSpPr txBox="1"/>
          <p:nvPr/>
        </p:nvSpPr>
        <p:spPr>
          <a:xfrm>
            <a:off x="6724215" y="421405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D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062F868-4D98-479B-BA08-A13991B8C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20" y="4905189"/>
            <a:ext cx="2340063" cy="155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92D050"/>
                </a:solidFill>
                <a:latin typeface="Arial"/>
                <a:ea typeface="+mj-ea"/>
                <a:cs typeface="Arial"/>
              </a:rPr>
              <a:t>Relaciona as duas imagens e descobre a palavra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E77CAD-A258-45E1-8E92-0F959C108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18" y="2296747"/>
            <a:ext cx="2819400" cy="16287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ED787BC-9235-4B71-B82B-EA4D480CF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84" y="2079032"/>
            <a:ext cx="2133600" cy="2143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B609F4-04C4-4644-82DA-E3E3041C8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550" y="4104639"/>
            <a:ext cx="2133600" cy="21336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7719021-41E1-4C4B-B1B3-6D37C54066F5}"/>
              </a:ext>
            </a:extLst>
          </p:cNvPr>
          <p:cNvSpPr txBox="1"/>
          <p:nvPr/>
        </p:nvSpPr>
        <p:spPr>
          <a:xfrm>
            <a:off x="8173039" y="507436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380DC6-C296-4A54-A408-421CFCABAC18}"/>
              </a:ext>
            </a:extLst>
          </p:cNvPr>
          <p:cNvSpPr txBox="1"/>
          <p:nvPr/>
        </p:nvSpPr>
        <p:spPr>
          <a:xfrm>
            <a:off x="9139687" y="5051828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E80F42-EDD9-4BBF-8FFF-2A4EEDB145DA}"/>
              </a:ext>
            </a:extLst>
          </p:cNvPr>
          <p:cNvSpPr txBox="1"/>
          <p:nvPr/>
        </p:nvSpPr>
        <p:spPr>
          <a:xfrm>
            <a:off x="3254039" y="509051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A91F94-724C-4FC8-80ED-0EFE97BA72A6}"/>
              </a:ext>
            </a:extLst>
          </p:cNvPr>
          <p:cNvSpPr txBox="1"/>
          <p:nvPr/>
        </p:nvSpPr>
        <p:spPr>
          <a:xfrm>
            <a:off x="2256693" y="509051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604D08-CA85-467A-9E1B-A98E098DF36B}"/>
              </a:ext>
            </a:extLst>
          </p:cNvPr>
          <p:cNvSpPr txBox="1"/>
          <p:nvPr/>
        </p:nvSpPr>
        <p:spPr>
          <a:xfrm>
            <a:off x="1283615" y="509051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1ECF24-A4D9-4FB5-A513-A70E79AF8786}"/>
              </a:ext>
            </a:extLst>
          </p:cNvPr>
          <p:cNvSpPr txBox="1"/>
          <p:nvPr/>
        </p:nvSpPr>
        <p:spPr>
          <a:xfrm>
            <a:off x="308077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88D2F0-6F55-48D1-99D2-00385F7BFCB4}"/>
              </a:ext>
            </a:extLst>
          </p:cNvPr>
          <p:cNvSpPr txBox="1"/>
          <p:nvPr/>
        </p:nvSpPr>
        <p:spPr>
          <a:xfrm>
            <a:off x="4228672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E4E37FA-CFA8-4C1B-BBFC-399773CD19F6}"/>
              </a:ext>
            </a:extLst>
          </p:cNvPr>
          <p:cNvSpPr txBox="1"/>
          <p:nvPr/>
        </p:nvSpPr>
        <p:spPr>
          <a:xfrm>
            <a:off x="5223518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N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AD236D-838D-49D3-90E0-FBD400A5FF8E}"/>
              </a:ext>
            </a:extLst>
          </p:cNvPr>
          <p:cNvSpPr txBox="1"/>
          <p:nvPr/>
        </p:nvSpPr>
        <p:spPr>
          <a:xfrm>
            <a:off x="6218364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C92D40-9A13-475E-9205-6952DE7EFCDE}"/>
              </a:ext>
            </a:extLst>
          </p:cNvPr>
          <p:cNvSpPr txBox="1"/>
          <p:nvPr/>
        </p:nvSpPr>
        <p:spPr>
          <a:xfrm>
            <a:off x="7217401" y="507436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92D050"/>
                </a:solidFill>
                <a:latin typeface="Arial"/>
                <a:ea typeface="+mj-ea"/>
                <a:cs typeface="Arial"/>
              </a:rPr>
              <a:t>Relaciona as duas imagens e descobre a palavra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197ACD-97B2-47CC-8DA4-91C16AE1F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30" y="2495549"/>
            <a:ext cx="1866900" cy="18669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B604516-4FEF-4131-AE59-07735B5AD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5719F56-EA53-48EC-969A-C48017B24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52" y="2495549"/>
            <a:ext cx="3336554" cy="18684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0C1E5D6-3353-406E-BC52-7C577AB587E2}"/>
              </a:ext>
            </a:extLst>
          </p:cNvPr>
          <p:cNvSpPr txBox="1"/>
          <p:nvPr/>
        </p:nvSpPr>
        <p:spPr>
          <a:xfrm>
            <a:off x="1820379" y="507411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5FF9B5-8521-4352-A723-780641D3EF3F}"/>
              </a:ext>
            </a:extLst>
          </p:cNvPr>
          <p:cNvSpPr txBox="1"/>
          <p:nvPr/>
        </p:nvSpPr>
        <p:spPr>
          <a:xfrm>
            <a:off x="2950673" y="5074115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D5BCC9-E045-46CE-B5E0-7CBAD9BFB0AA}"/>
              </a:ext>
            </a:extLst>
          </p:cNvPr>
          <p:cNvSpPr txBox="1"/>
          <p:nvPr/>
        </p:nvSpPr>
        <p:spPr>
          <a:xfrm>
            <a:off x="4093446" y="509051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N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2DCF5A-EAAB-4FD9-9907-F0FBD203F2D6}"/>
              </a:ext>
            </a:extLst>
          </p:cNvPr>
          <p:cNvSpPr txBox="1"/>
          <p:nvPr/>
        </p:nvSpPr>
        <p:spPr>
          <a:xfrm>
            <a:off x="5086540" y="509051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79F656-001C-43E2-9D48-F086D8FE3C1E}"/>
              </a:ext>
            </a:extLst>
          </p:cNvPr>
          <p:cNvSpPr txBox="1"/>
          <p:nvPr/>
        </p:nvSpPr>
        <p:spPr>
          <a:xfrm>
            <a:off x="6283515" y="509051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482E47-9A68-4E15-9608-B0066DFAFC8E}"/>
              </a:ext>
            </a:extLst>
          </p:cNvPr>
          <p:cNvSpPr txBox="1"/>
          <p:nvPr/>
        </p:nvSpPr>
        <p:spPr>
          <a:xfrm>
            <a:off x="7581409" y="5074115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92D050"/>
                </a:solidFill>
                <a:latin typeface="Arial"/>
                <a:ea typeface="+mj-ea"/>
                <a:cs typeface="Arial"/>
              </a:rPr>
              <a:t>Relaciona as duas imagens e descobre a palavra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719021-41E1-4C4B-B1B3-6D37C54066F5}"/>
              </a:ext>
            </a:extLst>
          </p:cNvPr>
          <p:cNvSpPr txBox="1"/>
          <p:nvPr/>
        </p:nvSpPr>
        <p:spPr>
          <a:xfrm>
            <a:off x="8753570" y="4891466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E80F42-EDD9-4BBF-8FFF-2A4EEDB145DA}"/>
              </a:ext>
            </a:extLst>
          </p:cNvPr>
          <p:cNvSpPr txBox="1"/>
          <p:nvPr/>
        </p:nvSpPr>
        <p:spPr>
          <a:xfrm>
            <a:off x="3330723" y="491946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A91F94-724C-4FC8-80ED-0EFE97BA72A6}"/>
              </a:ext>
            </a:extLst>
          </p:cNvPr>
          <p:cNvSpPr txBox="1"/>
          <p:nvPr/>
        </p:nvSpPr>
        <p:spPr>
          <a:xfrm>
            <a:off x="2307700" y="49194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604D08-CA85-467A-9E1B-A98E098DF36B}"/>
              </a:ext>
            </a:extLst>
          </p:cNvPr>
          <p:cNvSpPr txBox="1"/>
          <p:nvPr/>
        </p:nvSpPr>
        <p:spPr>
          <a:xfrm>
            <a:off x="1300396" y="4919458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91ECF24-A4D9-4FB5-A513-A70E79AF8786}"/>
              </a:ext>
            </a:extLst>
          </p:cNvPr>
          <p:cNvSpPr txBox="1"/>
          <p:nvPr/>
        </p:nvSpPr>
        <p:spPr>
          <a:xfrm>
            <a:off x="303758" y="493802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B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88D2F0-6F55-48D1-99D2-00385F7BFCB4}"/>
              </a:ext>
            </a:extLst>
          </p:cNvPr>
          <p:cNvSpPr txBox="1"/>
          <p:nvPr/>
        </p:nvSpPr>
        <p:spPr>
          <a:xfrm>
            <a:off x="4384897" y="489897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4E37FA-CFA8-4C1B-BBFC-399773CD19F6}"/>
              </a:ext>
            </a:extLst>
          </p:cNvPr>
          <p:cNvSpPr txBox="1"/>
          <p:nvPr/>
        </p:nvSpPr>
        <p:spPr>
          <a:xfrm>
            <a:off x="5466597" y="4891465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AD236D-838D-49D3-90E0-FBD400A5FF8E}"/>
              </a:ext>
            </a:extLst>
          </p:cNvPr>
          <p:cNvSpPr txBox="1"/>
          <p:nvPr/>
        </p:nvSpPr>
        <p:spPr>
          <a:xfrm>
            <a:off x="6566452" y="489897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C92D40-9A13-475E-9205-6952DE7EFCDE}"/>
              </a:ext>
            </a:extLst>
          </p:cNvPr>
          <p:cNvSpPr txBox="1"/>
          <p:nvPr/>
        </p:nvSpPr>
        <p:spPr>
          <a:xfrm>
            <a:off x="7661784" y="490219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N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E732072-3886-40F9-8ECF-E354FF357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497931"/>
            <a:ext cx="1752600" cy="26098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D61EF4-F1A3-405B-8522-37FB18CC6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026118"/>
            <a:ext cx="1980000" cy="19800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F34FA38-A046-48FC-A539-E2F9E2866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96" y="2026118"/>
            <a:ext cx="2000250" cy="200025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35266"/>
              </p:ext>
            </p:extLst>
          </p:nvPr>
        </p:nvGraphicFramePr>
        <p:xfrm>
          <a:off x="1676400" y="1676400"/>
          <a:ext cx="6629400" cy="461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667000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pic>
        <p:nvPicPr>
          <p:cNvPr id="5" name="Picture 6" descr="Garrafa de água na bagagem de mão - Vem Por Aq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1828800"/>
            <a:ext cx="1524000" cy="2400887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4" y="4572000"/>
            <a:ext cx="1033272" cy="1551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52" y="4823460"/>
            <a:ext cx="1530096" cy="10485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4629835"/>
            <a:ext cx="1481138" cy="1138238"/>
          </a:xfrm>
          <a:prstGeom prst="rect">
            <a:avLst/>
          </a:prstGeom>
        </p:spPr>
      </p:pic>
      <p:sp>
        <p:nvSpPr>
          <p:cNvPr id="9" name="Estrela de 6 Pontas 34">
            <a:extLst>
              <a:ext uri="{FF2B5EF4-FFF2-40B4-BE49-F238E27FC236}">
                <a16:creationId xmlns:a16="http://schemas.microsoft.com/office/drawing/2014/main" id="{0A98D4EE-EE37-4B9C-9BCD-5B2467980246}"/>
              </a:ext>
            </a:extLst>
          </p:cNvPr>
          <p:cNvSpPr/>
          <p:nvPr/>
        </p:nvSpPr>
        <p:spPr>
          <a:xfrm>
            <a:off x="3438144" y="44196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92D050"/>
                </a:solidFill>
                <a:latin typeface="Arial"/>
                <a:cs typeface="Arial"/>
              </a:rPr>
              <a:t>Seleciona a imagem correspondente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48777"/>
              </p:ext>
            </p:extLst>
          </p:nvPr>
        </p:nvGraphicFramePr>
        <p:xfrm>
          <a:off x="1676400" y="1676400"/>
          <a:ext cx="6629400" cy="461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667000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77" y="2133600"/>
            <a:ext cx="2990850" cy="152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76800"/>
            <a:ext cx="1188440" cy="7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76800"/>
            <a:ext cx="1763805" cy="762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61200"/>
            <a:ext cx="1779252" cy="777600"/>
          </a:xfrm>
          <a:prstGeom prst="rect">
            <a:avLst/>
          </a:prstGeom>
        </p:spPr>
      </p:pic>
      <p:sp>
        <p:nvSpPr>
          <p:cNvPr id="9" name="Estrela de 6 Pontas 34">
            <a:extLst>
              <a:ext uri="{FF2B5EF4-FFF2-40B4-BE49-F238E27FC236}">
                <a16:creationId xmlns:a16="http://schemas.microsoft.com/office/drawing/2014/main" id="{969FB67D-E4EA-4B0F-977C-E49B8D708764}"/>
              </a:ext>
            </a:extLst>
          </p:cNvPr>
          <p:cNvSpPr/>
          <p:nvPr/>
        </p:nvSpPr>
        <p:spPr>
          <a:xfrm>
            <a:off x="5650005" y="4441825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92D050"/>
                </a:solidFill>
                <a:latin typeface="Arial"/>
                <a:cs typeface="Arial"/>
              </a:rPr>
              <a:t>Seleciona a imagem correspondente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91031"/>
              </p:ext>
            </p:extLst>
          </p:nvPr>
        </p:nvGraphicFramePr>
        <p:xfrm>
          <a:off x="1676400" y="1676400"/>
          <a:ext cx="6629400" cy="461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667000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2" y="1962041"/>
            <a:ext cx="2047875" cy="20478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800"/>
            <a:ext cx="850258" cy="16127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84" y="4618195"/>
            <a:ext cx="2058053" cy="136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690195"/>
            <a:ext cx="1841417" cy="1224000"/>
          </a:xfrm>
          <a:prstGeom prst="rect">
            <a:avLst/>
          </a:prstGeom>
        </p:spPr>
      </p:pic>
      <p:sp>
        <p:nvSpPr>
          <p:cNvPr id="9" name="Estrela de 6 Pontas 34">
            <a:extLst>
              <a:ext uri="{FF2B5EF4-FFF2-40B4-BE49-F238E27FC236}">
                <a16:creationId xmlns:a16="http://schemas.microsoft.com/office/drawing/2014/main" id="{D9ED97EE-D0F9-4F5C-87D2-0FF317AAD352}"/>
              </a:ext>
            </a:extLst>
          </p:cNvPr>
          <p:cNvSpPr/>
          <p:nvPr/>
        </p:nvSpPr>
        <p:spPr>
          <a:xfrm>
            <a:off x="5566095" y="4433937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92D050"/>
                </a:solidFill>
                <a:latin typeface="Arial"/>
                <a:cs typeface="Arial"/>
              </a:rPr>
              <a:t>Seleciona a imagem correspondente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74" y="2346195"/>
            <a:ext cx="1524226" cy="16552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21" y="2620009"/>
            <a:ext cx="1965596" cy="133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62" y="3057591"/>
            <a:ext cx="1899317" cy="12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4" y="4468006"/>
            <a:ext cx="885466" cy="15335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00" y="4274354"/>
            <a:ext cx="1112412" cy="151923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67" y="4514768"/>
            <a:ext cx="2219672" cy="144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78" y="2150781"/>
            <a:ext cx="1429121" cy="1747857"/>
          </a:xfrm>
          <a:prstGeom prst="rect">
            <a:avLst/>
          </a:prstGeom>
        </p:spPr>
      </p:pic>
      <p:sp>
        <p:nvSpPr>
          <p:cNvPr id="11" name="Estrela de 6 Pontas 34">
            <a:extLst>
              <a:ext uri="{FF2B5EF4-FFF2-40B4-BE49-F238E27FC236}">
                <a16:creationId xmlns:a16="http://schemas.microsoft.com/office/drawing/2014/main" id="{AC4146A8-D241-4567-90C3-1697BB5A19E7}"/>
              </a:ext>
            </a:extLst>
          </p:cNvPr>
          <p:cNvSpPr/>
          <p:nvPr/>
        </p:nvSpPr>
        <p:spPr>
          <a:xfrm>
            <a:off x="7899860" y="2138395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92D050"/>
                </a:solidFill>
                <a:latin typeface="Arial"/>
                <a:cs typeface="Arial"/>
              </a:rPr>
              <a:t>Descobre o objeto intruso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030">
            <a:off x="685789" y="2362199"/>
            <a:ext cx="2223665" cy="1478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2224582"/>
            <a:ext cx="2166363" cy="1440000"/>
          </a:xfrm>
          <a:prstGeom prst="rect">
            <a:avLst/>
          </a:prstGeom>
        </p:spPr>
      </p:pic>
      <p:pic>
        <p:nvPicPr>
          <p:cNvPr id="6" name="Picture 4" descr="M de Maçã - Life&amp;Sty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354" y="4628688"/>
            <a:ext cx="2113446" cy="1476000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3506"/>
            <a:ext cx="1890000" cy="144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18" y="2224582"/>
            <a:ext cx="2166363" cy="144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91" y="4646688"/>
            <a:ext cx="1369415" cy="1440000"/>
          </a:xfrm>
          <a:prstGeom prst="rect">
            <a:avLst/>
          </a:prstGeom>
        </p:spPr>
      </p:pic>
      <p:sp>
        <p:nvSpPr>
          <p:cNvPr id="10" name="Estrela de 6 Pontas 34">
            <a:extLst>
              <a:ext uri="{FF2B5EF4-FFF2-40B4-BE49-F238E27FC236}">
                <a16:creationId xmlns:a16="http://schemas.microsoft.com/office/drawing/2014/main" id="{A952A31A-30F9-46C0-AD34-A6BE53825C56}"/>
              </a:ext>
            </a:extLst>
          </p:cNvPr>
          <p:cNvSpPr/>
          <p:nvPr/>
        </p:nvSpPr>
        <p:spPr>
          <a:xfrm>
            <a:off x="4913806" y="2072182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92D050"/>
                </a:solidFill>
                <a:latin typeface="Arial"/>
                <a:cs typeface="Arial"/>
              </a:rPr>
              <a:t>Descobre o objeto intruso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92D050"/>
                </a:solidFill>
                <a:latin typeface="Arial"/>
                <a:cs typeface="Arial"/>
              </a:rPr>
              <a:t>Descobre o objeto intruso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2209800"/>
            <a:ext cx="1814400" cy="144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8" y="2209800"/>
            <a:ext cx="2166372" cy="144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0" y="4208773"/>
            <a:ext cx="1440000" cy="1440000"/>
          </a:xfrm>
          <a:prstGeom prst="rect">
            <a:avLst/>
          </a:prstGeom>
        </p:spPr>
      </p:pic>
      <p:pic>
        <p:nvPicPr>
          <p:cNvPr id="8" name="Picture 2" descr="Guitarra Clássica Yamaha C40 - Instrumentos Corda - Compra na Fnac.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04617"/>
            <a:ext cx="1439999" cy="1440000"/>
          </a:xfrm>
          <a:prstGeom prst="rect">
            <a:avLst/>
          </a:prstGeom>
          <a:noFill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53054"/>
            <a:ext cx="2143125" cy="2143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32" y="2405001"/>
            <a:ext cx="1267968" cy="1267968"/>
          </a:xfrm>
          <a:prstGeom prst="rect">
            <a:avLst/>
          </a:prstGeom>
        </p:spPr>
      </p:pic>
      <p:sp>
        <p:nvSpPr>
          <p:cNvPr id="11" name="Estrela de 6 Pontas 34">
            <a:extLst>
              <a:ext uri="{FF2B5EF4-FFF2-40B4-BE49-F238E27FC236}">
                <a16:creationId xmlns:a16="http://schemas.microsoft.com/office/drawing/2014/main" id="{AFB1BFE4-3873-4E1C-B43B-B35B72B81179}"/>
              </a:ext>
            </a:extLst>
          </p:cNvPr>
          <p:cNvSpPr/>
          <p:nvPr/>
        </p:nvSpPr>
        <p:spPr>
          <a:xfrm>
            <a:off x="4686300" y="2209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0375" y="1863218"/>
            <a:ext cx="8531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Arial"/>
                <a:cs typeface="Arial"/>
              </a:rPr>
              <a:t>CHAVE: </a:t>
            </a:r>
            <a:r>
              <a:rPr lang="pt-PT" sz="2800" dirty="0">
                <a:latin typeface="Arial"/>
                <a:cs typeface="Arial"/>
              </a:rPr>
              <a:t>1=A, 2=B, 3=C, 4=D, 5=E, 6=F, 7=G, 8=H, 9=J, 10=K, 11=L, 12=M, 13=N, 14=O, 15=P, 16=Q, 17=R, 18=S, 19=T, 20=U, 21=V, 22=W, 23=X, 24=Y, 25=Z</a:t>
            </a:r>
          </a:p>
          <a:p>
            <a:endParaRPr lang="pt-PT" sz="3200" b="1" dirty="0">
              <a:latin typeface="Arial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00251" y="4463727"/>
            <a:ext cx="5829298" cy="584775"/>
          </a:xfrm>
          <a:prstGeom prst="rect">
            <a:avLst/>
          </a:prstGeom>
          <a:noFill/>
          <a:ln>
            <a:solidFill>
              <a:schemeClr val="accent3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3200" dirty="0"/>
              <a:t>EX: 3+1+18+1=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8722760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Converte os números em letras e descobre a palavra encriptada</a:t>
            </a:r>
            <a:br>
              <a:rPr lang="pt-PT" sz="4000" dirty="0">
                <a:solidFill>
                  <a:srgbClr val="92D050"/>
                </a:solidFill>
                <a:latin typeface="Arial"/>
                <a:cs typeface="Arial"/>
              </a:rPr>
            </a:br>
            <a:endParaRPr lang="pt-PT" sz="43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27E0D1-5BCF-454B-B394-E6F873CA2B12}"/>
              </a:ext>
            </a:extLst>
          </p:cNvPr>
          <p:cNvSpPr txBox="1"/>
          <p:nvPr/>
        </p:nvSpPr>
        <p:spPr>
          <a:xfrm>
            <a:off x="4572000" y="446372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A6C39E-06FE-4550-9807-43FF6C0A0AE0}"/>
              </a:ext>
            </a:extLst>
          </p:cNvPr>
          <p:cNvSpPr txBox="1"/>
          <p:nvPr/>
        </p:nvSpPr>
        <p:spPr>
          <a:xfrm>
            <a:off x="4901293" y="446372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790A98-3758-462F-9008-3CD8F8A2E6EF}"/>
              </a:ext>
            </a:extLst>
          </p:cNvPr>
          <p:cNvSpPr txBox="1"/>
          <p:nvPr/>
        </p:nvSpPr>
        <p:spPr>
          <a:xfrm>
            <a:off x="5233501" y="446372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2626D0-4B8D-426F-B32E-DB4E50F000BF}"/>
              </a:ext>
            </a:extLst>
          </p:cNvPr>
          <p:cNvSpPr txBox="1"/>
          <p:nvPr/>
        </p:nvSpPr>
        <p:spPr>
          <a:xfrm>
            <a:off x="5489024" y="446372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9E2511DCCBC94FBB515DE944A81BC6" ma:contentTypeVersion="7" ma:contentTypeDescription="Criar um novo documento." ma:contentTypeScope="" ma:versionID="a7f88e140b7c5e29c216d9400fa3616e">
  <xsd:schema xmlns:xsd="http://www.w3.org/2001/XMLSchema" xmlns:xs="http://www.w3.org/2001/XMLSchema" xmlns:p="http://schemas.microsoft.com/office/2006/metadata/properties" xmlns:ns2="23dac456-a6de-4422-beb9-3148719d940d" targetNamespace="http://schemas.microsoft.com/office/2006/metadata/properties" ma:root="true" ma:fieldsID="4bd003909f35db92ef9e969cdaee0486" ns2:_="">
    <xsd:import namespace="23dac456-a6de-4422-beb9-3148719d9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c456-a6de-4422-beb9-3148719d9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CE101-2775-4239-BA31-C7B63E314325}">
  <ds:schemaRefs>
    <ds:schemaRef ds:uri="http://purl.org/dc/dcmitype/"/>
    <ds:schemaRef ds:uri="http://schemas.microsoft.com/office/2006/documentManagement/types"/>
    <ds:schemaRef ds:uri="10824c98-496b-4eec-a373-6e884094072c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329972d5-a81b-40b1-900a-6297ae1d36f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1671C3-5564-45CF-8B91-69E9CC787E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53294-C3CD-41DD-9265-934ADE5D7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ac456-a6de-4422-beb9-3148719d9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571</Words>
  <Application>Microsoft Office PowerPoint</Application>
  <PresentationFormat>Ecrã Panorâmico</PresentationFormat>
  <Paragraphs>160</Paragraphs>
  <Slides>28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Seleciona a imagem correspondente</vt:lpstr>
      <vt:lpstr>Seleciona a imagem correspondente</vt:lpstr>
      <vt:lpstr>Seleciona a imagem correspondente</vt:lpstr>
      <vt:lpstr>Seleciona a imagem correspondente</vt:lpstr>
      <vt:lpstr>Descobre o objeto intruso</vt:lpstr>
      <vt:lpstr>Descobre o objeto intruso</vt:lpstr>
      <vt:lpstr>Descobre o objeto intruso</vt:lpstr>
      <vt:lpstr>Converte os números em letras e descobre a palavra encriptada </vt:lpstr>
      <vt:lpstr>Converte os números em letras e descobre a palavra encriptada </vt:lpstr>
      <vt:lpstr>Converte os números em letras e descobre a palavra encriptada </vt:lpstr>
      <vt:lpstr>É um… </vt:lpstr>
      <vt:lpstr>É um… </vt:lpstr>
      <vt:lpstr>É um… </vt:lpstr>
      <vt:lpstr>É um… </vt:lpstr>
      <vt:lpstr>É um… </vt:lpstr>
      <vt:lpstr>Adivinha qual o meio de transporte escondido.  </vt:lpstr>
      <vt:lpstr>Adivinha qual o meio de transporte escondido.  </vt:lpstr>
      <vt:lpstr>Adivinha qual o meio de transporte escondido.  </vt:lpstr>
      <vt:lpstr>Adivinha qual o meio de transporte escondido.  </vt:lpstr>
      <vt:lpstr>Relaciona as duas imagens e descobre a palavra  </vt:lpstr>
      <vt:lpstr>Relaciona as imagens e descobre a palavra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Inês Baião</cp:lastModifiedBy>
  <cp:revision>122</cp:revision>
  <dcterms:created xsi:type="dcterms:W3CDTF">2019-04-22T14:24:28Z</dcterms:created>
  <dcterms:modified xsi:type="dcterms:W3CDTF">2025-11-06T11:05:21Z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0x010100049E2511DCCBC94FBB515DE944A81BC6</vt:lpwstr>
  </property>
</Properties>
</file>