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4" r:id="rId5"/>
    <p:sldId id="288" r:id="rId6"/>
    <p:sldId id="290" r:id="rId7"/>
    <p:sldId id="291" r:id="rId8"/>
    <p:sldId id="292" r:id="rId9"/>
    <p:sldId id="293" r:id="rId10"/>
    <p:sldId id="294" r:id="rId11"/>
    <p:sldId id="296" r:id="rId12"/>
    <p:sldId id="298" r:id="rId13"/>
    <p:sldId id="297" r:id="rId14"/>
    <p:sldId id="299" r:id="rId15"/>
    <p:sldId id="301" r:id="rId16"/>
    <p:sldId id="302" r:id="rId17"/>
    <p:sldId id="303" r:id="rId18"/>
    <p:sldId id="289" r:id="rId1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7E1"/>
    <a:srgbClr val="D5F5FF"/>
    <a:srgbClr val="37A3C8"/>
    <a:srgbClr val="A4E4FF"/>
    <a:srgbClr val="2FB7E1"/>
    <a:srgbClr val="197CF0"/>
    <a:srgbClr val="1B898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57C1F-5AF2-4DE3-83FF-7A294BDA3E90}" v="119" dt="2022-01-25T16:24:58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5"/>
    <p:restoredTop sz="94803"/>
  </p:normalViewPr>
  <p:slideViewPr>
    <p:cSldViewPr snapToGrid="0" snapToObjects="1" showGuides="1">
      <p:cViewPr varScale="1">
        <p:scale>
          <a:sx n="62" d="100"/>
          <a:sy n="62" d="100"/>
        </p:scale>
        <p:origin x="44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3231260-BD7A-6547-B2C4-627AAEAEF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30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0FD801-99EC-F84E-B69F-4FFDFC989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7127" y="170050"/>
            <a:ext cx="3139887" cy="15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DA847E-DA18-A547-A0E2-C51CF676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D289F-6E5B-8540-BE70-E21A4ACD6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8F5927-3425-A64B-B7DE-51FCD3008B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006788" cy="466725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13A0C7C-4395-7E42-A2D7-D8D8F1118B3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1825624"/>
            <a:ext cx="4849906" cy="4667249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D07C92-202A-6948-9804-64E0DAD9994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3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com Tabel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41E2030-19B2-F948-A04F-995097C57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13388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PÁGINA COM TABELA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5035175"/>
            <a:ext cx="10512424" cy="1457700"/>
          </a:xfrm>
        </p:spPr>
        <p:txBody>
          <a:bodyPr>
            <a:normAutofit/>
          </a:bodyPr>
          <a:lstStyle>
            <a:lvl1pPr marL="0" indent="0" algn="just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C67916-C013-5847-82E7-3243CF936C3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00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Contra Capa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60AB48-A4F6-5348-835D-A3E2CA205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8B16BA-CBAD-C443-BEEE-FF45C304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4" y="170050"/>
            <a:ext cx="3139887" cy="1513749"/>
          </a:xfrm>
          <a:prstGeom prst="rect">
            <a:avLst/>
          </a:prstGeom>
        </p:spPr>
      </p:pic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rgbClr val="2FB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063B669-14EB-B841-9923-8AEDFA5D3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2017" y="4566813"/>
            <a:ext cx="913256" cy="11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Contra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0FA998C-3705-2043-B275-4816671BE4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15499F-0B26-2A46-9679-34CEAC939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30090"/>
            <a:ext cx="2841813" cy="1229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04125739-E6AA-354F-A790-788D7E75E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 rot="10800000">
            <a:off x="7044017" y="8965"/>
            <a:ext cx="5156200" cy="68580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BD963-458E-8641-B624-D5D4067B6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7537" y="4560983"/>
            <a:ext cx="927346" cy="11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F50D12E-A738-D04D-AB96-ECAD6364B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04BCCA-0489-A246-982E-A827EB05A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51DE81-7E07-E64F-B968-E388F600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5156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791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2917D0-02DE-5D4B-A6C7-B7E0EAFB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7A3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6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103" b="9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578558-AD0C-BC40-AE5E-AA1DDD8C4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sx="1000" sy="1000" algn="ctr" rotWithShape="0">
              <a:srgbClr val="D5F5FF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43AA06-77DD-1547-86D5-E330EA7A42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57C67F-1FD8-A841-A158-C9777B7C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C16887-C46A-4C43-ADEB-367099C3B29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2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95B338E-9494-5C40-BC80-7FE94A95E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22FEC-731F-804B-9E8A-7776CB9F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628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020058-1E42-E842-9421-D68D48DE4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0B7E1">
                <a:tint val="45000"/>
                <a:satMod val="400000"/>
              </a:srgbClr>
            </a:duotone>
          </a:blip>
          <a:srcRect t="7812" b="781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992AD5C-4898-504C-8A52-91A0B8CA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41659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27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ECD Separador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C5157D-4336-F844-B5C4-9141CAF51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66C9CE-CF42-5A42-961F-2B39264EB865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56974" cy="979673"/>
          </a:xfrm>
        </p:spPr>
        <p:txBody>
          <a:bodyPr anchor="b"/>
          <a:lstStyle>
            <a:lvl1pPr>
              <a:defRPr sz="6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2705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ECD Separador Versão Cor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EF6E92-1482-0045-90A6-15A333CF7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8281C-3F22-3E44-8C13-B87DFE9C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74903" cy="979673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13418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Text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725A0D3-B8F0-424C-953C-E0046298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421F2-EE3B-4A4B-B252-5403B8501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3E481EBC-76A8-314E-9015-2AF1358E43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55171"/>
            <a:ext cx="10062882" cy="87321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labore.</a:t>
            </a:r>
          </a:p>
        </p:txBody>
      </p:sp>
      <p:sp>
        <p:nvSpPr>
          <p:cNvPr id="19" name="Marcador de Posição do Texto 2">
            <a:extLst>
              <a:ext uri="{FF2B5EF4-FFF2-40B4-BE49-F238E27FC236}">
                <a16:creationId xmlns:a16="http://schemas.microsoft.com/office/drawing/2014/main" id="{B9D57E31-2466-B548-AC60-D48616D82C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3187326"/>
            <a:ext cx="10923494" cy="3332443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eut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41E471-4B70-EA45-A1A9-E2292FE4B1A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15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BFDB017-9DCE-B34A-BCFD-2937A401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8FB230-849A-B543-B06E-3AF94D6A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865A3E-EBE9-8C47-A768-5DEE4313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8BEC-620D-0C41-B863-D39C272CB9CA}" type="datetimeFigureOut">
              <a:rPr lang="pt-PT" smtClean="0"/>
              <a:pPr/>
              <a:t>14/11/2025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03D0D8-6EA0-9547-8D3C-70896412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C76D66-3FE2-3743-9356-AACFA59C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A57-7BEE-B041-99F6-E56CAC8C035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61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64" r:id="rId8"/>
    <p:sldLayoutId id="2147483665" r:id="rId9"/>
    <p:sldLayoutId id="2147483652" r:id="rId10"/>
    <p:sldLayoutId id="2147483653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981312" y="3036971"/>
            <a:ext cx="7741403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srgbClr val="92D050"/>
                </a:solidFill>
                <a:latin typeface="Raleway" panose="020B0503030101060003" pitchFamily="34" charset="77"/>
              </a:rPr>
              <a:t>Compreensão Verbal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708" y="1418196"/>
            <a:ext cx="62007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089917" cy="1524000"/>
          </a:xfrm>
        </p:spPr>
        <p:txBody>
          <a:bodyPr>
            <a:normAutofit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Observa. Verdadeiro ou falso?</a:t>
            </a:r>
            <a:endParaRPr lang="pt-PT" sz="4500" dirty="0">
              <a:solidFill>
                <a:srgbClr val="92D050"/>
              </a:solidFill>
              <a:latin typeface="Arial"/>
              <a:cs typeface="Arial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257493"/>
              </p:ext>
            </p:extLst>
          </p:nvPr>
        </p:nvGraphicFramePr>
        <p:xfrm>
          <a:off x="2075460" y="4269780"/>
          <a:ext cx="7086599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"/>
                        </a:rPr>
                        <a:t>Verdadeiro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"/>
                        </a:rPr>
                        <a:t>Falso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Arial"/>
                        </a:rPr>
                        <a:t>A casa tem 5 janelas.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Arial"/>
                        </a:rPr>
                        <a:t>Há fumo que sai pela chaminé.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Arial"/>
                        </a:rPr>
                        <a:t>Há 2 carrinhos de mão no jardim.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Arial"/>
                        </a:rPr>
                        <a:t>No jardim há um baloiço.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Arial"/>
                        </a:rPr>
                        <a:t>Passa</a:t>
                      </a:r>
                      <a:r>
                        <a:rPr lang="pt-PT" baseline="0" dirty="0">
                          <a:latin typeface="Arial"/>
                        </a:rPr>
                        <a:t> uma ribeira pelo jardim.</a:t>
                      </a:r>
                      <a:endParaRPr lang="pt-PT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Estrela de 6 Pontas 10"/>
          <p:cNvSpPr/>
          <p:nvPr/>
        </p:nvSpPr>
        <p:spPr>
          <a:xfrm>
            <a:off x="6863142" y="465078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Estrela de 6 Pontas 11"/>
          <p:cNvSpPr/>
          <p:nvPr/>
        </p:nvSpPr>
        <p:spPr>
          <a:xfrm>
            <a:off x="8323860" y="503178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Estrela de 6 Pontas 12"/>
          <p:cNvSpPr/>
          <p:nvPr/>
        </p:nvSpPr>
        <p:spPr>
          <a:xfrm>
            <a:off x="8323860" y="541278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Estrela de 6 Pontas 13"/>
          <p:cNvSpPr/>
          <p:nvPr/>
        </p:nvSpPr>
        <p:spPr>
          <a:xfrm>
            <a:off x="6876060" y="579378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Estrela de 6 Pontas 14"/>
          <p:cNvSpPr/>
          <p:nvPr/>
        </p:nvSpPr>
        <p:spPr>
          <a:xfrm>
            <a:off x="6876060" y="617478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xpresso | EUA. Qual é o ponto de situação nos sete estados por apurar?  Faça as contas ao que falta a Trump e a Biden para assegurar a vitó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933" y="1819760"/>
            <a:ext cx="6631019" cy="4419600"/>
          </a:xfrm>
          <a:prstGeom prst="rect">
            <a:avLst/>
          </a:prstGeom>
          <a:noFill/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089917" cy="1524000"/>
          </a:xfrm>
        </p:spPr>
        <p:txBody>
          <a:bodyPr>
            <a:normAutofit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Observa a imagem e corrige as frases.</a:t>
            </a:r>
            <a:endParaRPr lang="pt-PT" sz="4500" dirty="0">
              <a:solidFill>
                <a:srgbClr val="92D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xpresso | EUA. Qual é o ponto de situação nos sete estados por apurar?  Faça as contas ao que falta a Trump e a Biden para assegurar a vitó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2700" y="1115877"/>
            <a:ext cx="3501535" cy="2333787"/>
          </a:xfrm>
          <a:prstGeom prst="rect">
            <a:avLst/>
          </a:prstGeom>
          <a:noFill/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089917" cy="1524000"/>
          </a:xfrm>
        </p:spPr>
        <p:txBody>
          <a:bodyPr>
            <a:normAutofit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Observa a imagem e corrige as frases.</a:t>
            </a:r>
            <a:endParaRPr lang="pt-PT" sz="4500" dirty="0">
              <a:solidFill>
                <a:srgbClr val="92D050"/>
              </a:solidFill>
              <a:latin typeface="Arial"/>
              <a:cs typeface="Arial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11800" y="35052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dirty="0"/>
              <a:t>Há dois rapazes na imagem.</a:t>
            </a:r>
          </a:p>
          <a:p>
            <a:pPr marL="342900" indent="-342900">
              <a:lnSpc>
                <a:spcPct val="150000"/>
              </a:lnSpc>
            </a:pPr>
            <a:endParaRPr lang="pt-PT" sz="16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dirty="0"/>
              <a:t>A camisola da rapariga é verde.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pt-PT" sz="16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dirty="0"/>
              <a:t>As duas pessoas não usam máscara.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pt-PT" sz="16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dirty="0"/>
              <a:t>Existe um bebé na imagem.</a:t>
            </a:r>
          </a:p>
          <a:p>
            <a:pPr marL="342900" indent="-342900">
              <a:lnSpc>
                <a:spcPct val="150000"/>
              </a:lnSpc>
            </a:pPr>
            <a:endParaRPr lang="pt-PT" sz="1600" dirty="0"/>
          </a:p>
          <a:p>
            <a:pPr marL="342900" indent="-342900">
              <a:lnSpc>
                <a:spcPct val="150000"/>
              </a:lnSpc>
            </a:pPr>
            <a:endParaRPr lang="pt-PT" sz="1600" dirty="0"/>
          </a:p>
        </p:txBody>
      </p:sp>
      <p:cxnSp>
        <p:nvCxnSpPr>
          <p:cNvPr id="7" name="Conexão recta 6"/>
          <p:cNvCxnSpPr/>
          <p:nvPr/>
        </p:nvCxnSpPr>
        <p:spPr>
          <a:xfrm>
            <a:off x="2311800" y="4191000"/>
            <a:ext cx="411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2311800" y="4953000"/>
            <a:ext cx="411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2311800" y="5791200"/>
            <a:ext cx="411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2311800" y="6400800"/>
            <a:ext cx="411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540399" y="3886200"/>
            <a:ext cx="4114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4C80D"/>
                </a:solidFill>
                <a:latin typeface="Arial"/>
                <a:cs typeface="Arial"/>
              </a:rPr>
              <a:t>Há um rapaz e uma rapariga na imagem.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464200" y="46482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4C80D"/>
                </a:solidFill>
                <a:latin typeface="Arial"/>
                <a:cs typeface="Arial"/>
              </a:rPr>
              <a:t>A camisola da rapariga é azul.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464200" y="551197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4C80D"/>
                </a:solidFill>
                <a:latin typeface="Arial"/>
                <a:cs typeface="Arial"/>
              </a:rPr>
              <a:t>As duas pessoas usam máscara.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464200" y="6096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4C80D"/>
                </a:solidFill>
                <a:latin typeface="Arial"/>
                <a:cs typeface="Arial"/>
              </a:rPr>
              <a:t>Não existe um bebé na imagem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4"/>
          <p:cNvGrpSpPr/>
          <p:nvPr/>
        </p:nvGrpSpPr>
        <p:grpSpPr>
          <a:xfrm>
            <a:off x="914400" y="1600200"/>
            <a:ext cx="10160000" cy="2590800"/>
            <a:chOff x="685800" y="1600200"/>
            <a:chExt cx="7620000" cy="2590800"/>
          </a:xfrm>
        </p:grpSpPr>
        <p:cxnSp>
          <p:nvCxnSpPr>
            <p:cNvPr id="39" name="Conexão recta 38"/>
            <p:cNvCxnSpPr/>
            <p:nvPr/>
          </p:nvCxnSpPr>
          <p:spPr>
            <a:xfrm>
              <a:off x="3124200" y="3200400"/>
              <a:ext cx="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xão recta 42"/>
            <p:cNvCxnSpPr/>
            <p:nvPr/>
          </p:nvCxnSpPr>
          <p:spPr>
            <a:xfrm>
              <a:off x="5867400" y="3200400"/>
              <a:ext cx="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o 53"/>
            <p:cNvGrpSpPr/>
            <p:nvPr/>
          </p:nvGrpSpPr>
          <p:grpSpPr>
            <a:xfrm>
              <a:off x="685800" y="1600200"/>
              <a:ext cx="7620000" cy="2590800"/>
              <a:chOff x="685800" y="1600200"/>
              <a:chExt cx="7620000" cy="2590800"/>
            </a:xfrm>
          </p:grpSpPr>
          <p:sp>
            <p:nvSpPr>
              <p:cNvPr id="12" name="Rectângulo arredondado 11"/>
              <p:cNvSpPr/>
              <p:nvPr/>
            </p:nvSpPr>
            <p:spPr>
              <a:xfrm>
                <a:off x="2438400" y="3657600"/>
                <a:ext cx="1295400" cy="5334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14" name="Conexão recta 13"/>
              <p:cNvCxnSpPr>
                <a:stCxn id="7" idx="2"/>
              </p:cNvCxnSpPr>
              <p:nvPr/>
            </p:nvCxnSpPr>
            <p:spPr>
              <a:xfrm>
                <a:off x="1447800" y="2209800"/>
                <a:ext cx="0" cy="1524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upo 22"/>
              <p:cNvGrpSpPr/>
              <p:nvPr/>
            </p:nvGrpSpPr>
            <p:grpSpPr>
              <a:xfrm>
                <a:off x="685800" y="1600200"/>
                <a:ext cx="3352800" cy="1600200"/>
                <a:chOff x="685800" y="1600200"/>
                <a:chExt cx="3352800" cy="1600200"/>
              </a:xfrm>
            </p:grpSpPr>
            <p:sp>
              <p:nvSpPr>
                <p:cNvPr id="7" name="Rectângulo arredondado 6"/>
                <p:cNvSpPr/>
                <p:nvPr/>
              </p:nvSpPr>
              <p:spPr>
                <a:xfrm>
                  <a:off x="6858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" name="Rectângulo arredondado 7"/>
                <p:cNvSpPr/>
                <p:nvPr/>
              </p:nvSpPr>
              <p:spPr>
                <a:xfrm>
                  <a:off x="25146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" name="Rectângulo arredondado 8"/>
                <p:cNvSpPr/>
                <p:nvPr/>
              </p:nvSpPr>
              <p:spPr>
                <a:xfrm>
                  <a:off x="9144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1" name="Rectângulo arredondado 10"/>
                <p:cNvSpPr/>
                <p:nvPr/>
              </p:nvSpPr>
              <p:spPr>
                <a:xfrm>
                  <a:off x="25146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cxnSp>
              <p:nvCxnSpPr>
                <p:cNvPr id="16" name="Conexão recta 15"/>
                <p:cNvCxnSpPr>
                  <a:stCxn id="8" idx="2"/>
                </p:cNvCxnSpPr>
                <p:nvPr/>
              </p:nvCxnSpPr>
              <p:spPr>
                <a:xfrm>
                  <a:off x="3276600" y="2209800"/>
                  <a:ext cx="0" cy="1524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1447800" y="2362200"/>
                  <a:ext cx="18288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28194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xão recta 21"/>
                <p:cNvCxnSpPr/>
                <p:nvPr/>
              </p:nvCxnSpPr>
              <p:spPr>
                <a:xfrm>
                  <a:off x="19050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upo 23"/>
              <p:cNvGrpSpPr/>
              <p:nvPr/>
            </p:nvGrpSpPr>
            <p:grpSpPr>
              <a:xfrm>
                <a:off x="4953000" y="1600200"/>
                <a:ext cx="3352800" cy="1600200"/>
                <a:chOff x="685800" y="1600200"/>
                <a:chExt cx="3352800" cy="1600200"/>
              </a:xfrm>
            </p:grpSpPr>
            <p:sp>
              <p:nvSpPr>
                <p:cNvPr id="25" name="Rectângulo arredondado 24"/>
                <p:cNvSpPr/>
                <p:nvPr/>
              </p:nvSpPr>
              <p:spPr>
                <a:xfrm>
                  <a:off x="6858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6" name="Rectângulo arredondado 25"/>
                <p:cNvSpPr/>
                <p:nvPr/>
              </p:nvSpPr>
              <p:spPr>
                <a:xfrm>
                  <a:off x="25146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7" name="Rectângulo arredondado 26"/>
                <p:cNvSpPr/>
                <p:nvPr/>
              </p:nvSpPr>
              <p:spPr>
                <a:xfrm>
                  <a:off x="9144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8" name="Rectângulo arredondado 27"/>
                <p:cNvSpPr/>
                <p:nvPr/>
              </p:nvSpPr>
              <p:spPr>
                <a:xfrm>
                  <a:off x="25146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cxnSp>
              <p:nvCxnSpPr>
                <p:cNvPr id="29" name="Conexão recta 28"/>
                <p:cNvCxnSpPr>
                  <a:stCxn id="26" idx="2"/>
                </p:cNvCxnSpPr>
                <p:nvPr/>
              </p:nvCxnSpPr>
              <p:spPr>
                <a:xfrm>
                  <a:off x="3276600" y="2209800"/>
                  <a:ext cx="0" cy="1524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xão recta 29"/>
                <p:cNvCxnSpPr/>
                <p:nvPr/>
              </p:nvCxnSpPr>
              <p:spPr>
                <a:xfrm>
                  <a:off x="1447800" y="2362200"/>
                  <a:ext cx="18288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xão recta 30"/>
                <p:cNvCxnSpPr/>
                <p:nvPr/>
              </p:nvCxnSpPr>
              <p:spPr>
                <a:xfrm>
                  <a:off x="28194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xão recta 31"/>
                <p:cNvCxnSpPr/>
                <p:nvPr/>
              </p:nvCxnSpPr>
              <p:spPr>
                <a:xfrm>
                  <a:off x="19050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exão recta 32"/>
              <p:cNvCxnSpPr/>
              <p:nvPr/>
            </p:nvCxnSpPr>
            <p:spPr>
              <a:xfrm>
                <a:off x="5715000" y="2209800"/>
                <a:ext cx="0" cy="1524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xão recta 46"/>
              <p:cNvCxnSpPr/>
              <p:nvPr/>
            </p:nvCxnSpPr>
            <p:spPr>
              <a:xfrm>
                <a:off x="3124200" y="3429000"/>
                <a:ext cx="27432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ângulo arredondado 47"/>
              <p:cNvSpPr/>
              <p:nvPr/>
            </p:nvSpPr>
            <p:spPr>
              <a:xfrm>
                <a:off x="3962400" y="3657600"/>
                <a:ext cx="1295400" cy="5334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9" name="Rectângulo arredondado 48"/>
              <p:cNvSpPr/>
              <p:nvPr/>
            </p:nvSpPr>
            <p:spPr>
              <a:xfrm>
                <a:off x="5562600" y="3657600"/>
                <a:ext cx="1295400" cy="5334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51" name="Conexão recta 50"/>
              <p:cNvCxnSpPr/>
              <p:nvPr/>
            </p:nvCxnSpPr>
            <p:spPr>
              <a:xfrm>
                <a:off x="3352800" y="3429000"/>
                <a:ext cx="0" cy="2286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xão recta 51"/>
              <p:cNvCxnSpPr/>
              <p:nvPr/>
            </p:nvCxnSpPr>
            <p:spPr>
              <a:xfrm>
                <a:off x="4572000" y="3429000"/>
                <a:ext cx="0" cy="2286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xão recta 52"/>
              <p:cNvCxnSpPr/>
              <p:nvPr/>
            </p:nvCxnSpPr>
            <p:spPr>
              <a:xfrm>
                <a:off x="5715000" y="3429000"/>
                <a:ext cx="0" cy="2286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CaixaDeTexto 55"/>
          <p:cNvSpPr txBox="1"/>
          <p:nvPr/>
        </p:nvSpPr>
        <p:spPr>
          <a:xfrm>
            <a:off x="5486400" y="37338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/>
                <a:cs typeface="Arial"/>
              </a:rPr>
              <a:t>Alice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3962400" y="1764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José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9550400" y="1764268"/>
            <a:ext cx="1219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Maria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1524000" y="274320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Pedro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9144000" y="2743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Madalena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609600" y="4419601"/>
            <a:ext cx="1066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Olá eu sou Alice.</a:t>
            </a:r>
          </a:p>
          <a:p>
            <a:pPr>
              <a:buFont typeface="Arial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Os meus pais chamam-se Nuno e Matilde.</a:t>
            </a:r>
          </a:p>
          <a:p>
            <a:pPr>
              <a:buFont typeface="Arial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A minha mãe é a irmã da Madalena.</a:t>
            </a:r>
          </a:p>
          <a:p>
            <a:pPr>
              <a:buFont typeface="Arial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Tenho dois irmãos, o mais velho chama-se Manuel, a mais nova tem o mesmo nome da minha avó materna.</a:t>
            </a:r>
          </a:p>
          <a:p>
            <a:pPr>
              <a:buFont typeface="Arial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O meu avô materno chama-se António.</a:t>
            </a:r>
          </a:p>
          <a:p>
            <a:pPr>
              <a:buFont typeface="Arial" pitchFamily="34" charset="0"/>
              <a:buChar char="•"/>
            </a:pPr>
            <a:r>
              <a:rPr lang="pt-PT" dirty="0">
                <a:latin typeface="Arial"/>
                <a:cs typeface="Arial"/>
              </a:rPr>
              <a:t>A mãe do meu pai chama-se Helena.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3657600" y="2743200"/>
            <a:ext cx="101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Nuno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7010400" y="27432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Matilde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3352800" y="3733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Manuel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7721600" y="3733800"/>
            <a:ext cx="111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Maria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6908800" y="17526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António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13208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Helena</a:t>
            </a:r>
          </a:p>
        </p:txBody>
      </p:sp>
      <p:sp>
        <p:nvSpPr>
          <p:cNvPr id="68" name="Oval 67"/>
          <p:cNvSpPr/>
          <p:nvPr/>
        </p:nvSpPr>
        <p:spPr>
          <a:xfrm>
            <a:off x="2438400" y="17526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Oval 68"/>
          <p:cNvSpPr/>
          <p:nvPr/>
        </p:nvSpPr>
        <p:spPr>
          <a:xfrm>
            <a:off x="8128000" y="1676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0" name="Oval 69"/>
          <p:cNvSpPr/>
          <p:nvPr/>
        </p:nvSpPr>
        <p:spPr>
          <a:xfrm>
            <a:off x="4572000" y="2743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71" name="Oval 70"/>
          <p:cNvSpPr/>
          <p:nvPr/>
        </p:nvSpPr>
        <p:spPr>
          <a:xfrm>
            <a:off x="8128000" y="2743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4470400" y="3733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73" name="Oval 72"/>
          <p:cNvSpPr/>
          <p:nvPr/>
        </p:nvSpPr>
        <p:spPr>
          <a:xfrm>
            <a:off x="8636000" y="3733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089917" cy="1524000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Preenche a árvore genealógica com as instruções</a:t>
            </a:r>
            <a:endParaRPr lang="pt-PT" sz="4500" dirty="0">
              <a:solidFill>
                <a:srgbClr val="92D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4"/>
          <p:cNvGrpSpPr/>
          <p:nvPr/>
        </p:nvGrpSpPr>
        <p:grpSpPr>
          <a:xfrm>
            <a:off x="914400" y="1600200"/>
            <a:ext cx="10160000" cy="2590800"/>
            <a:chOff x="685800" y="1600200"/>
            <a:chExt cx="7620000" cy="2590800"/>
          </a:xfrm>
        </p:grpSpPr>
        <p:cxnSp>
          <p:nvCxnSpPr>
            <p:cNvPr id="39" name="Conexão recta 38"/>
            <p:cNvCxnSpPr/>
            <p:nvPr/>
          </p:nvCxnSpPr>
          <p:spPr>
            <a:xfrm>
              <a:off x="3124200" y="3200400"/>
              <a:ext cx="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xão recta 42"/>
            <p:cNvCxnSpPr/>
            <p:nvPr/>
          </p:nvCxnSpPr>
          <p:spPr>
            <a:xfrm>
              <a:off x="5867400" y="3200400"/>
              <a:ext cx="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o 53"/>
            <p:cNvGrpSpPr/>
            <p:nvPr/>
          </p:nvGrpSpPr>
          <p:grpSpPr>
            <a:xfrm>
              <a:off x="685800" y="1600200"/>
              <a:ext cx="7620000" cy="2590800"/>
              <a:chOff x="685800" y="1600200"/>
              <a:chExt cx="7620000" cy="2590800"/>
            </a:xfrm>
          </p:grpSpPr>
          <p:sp>
            <p:nvSpPr>
              <p:cNvPr id="12" name="Rectângulo arredondado 11"/>
              <p:cNvSpPr/>
              <p:nvPr/>
            </p:nvSpPr>
            <p:spPr>
              <a:xfrm>
                <a:off x="2438400" y="3657600"/>
                <a:ext cx="1295400" cy="5334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14" name="Conexão recta 13"/>
              <p:cNvCxnSpPr>
                <a:stCxn id="7" idx="2"/>
              </p:cNvCxnSpPr>
              <p:nvPr/>
            </p:nvCxnSpPr>
            <p:spPr>
              <a:xfrm>
                <a:off x="1447800" y="2209800"/>
                <a:ext cx="0" cy="1524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upo 22"/>
              <p:cNvGrpSpPr/>
              <p:nvPr/>
            </p:nvGrpSpPr>
            <p:grpSpPr>
              <a:xfrm>
                <a:off x="685800" y="1600200"/>
                <a:ext cx="3352800" cy="1600200"/>
                <a:chOff x="685800" y="1600200"/>
                <a:chExt cx="3352800" cy="1600200"/>
              </a:xfrm>
            </p:grpSpPr>
            <p:sp>
              <p:nvSpPr>
                <p:cNvPr id="7" name="Rectângulo arredondado 6"/>
                <p:cNvSpPr/>
                <p:nvPr/>
              </p:nvSpPr>
              <p:spPr>
                <a:xfrm>
                  <a:off x="6858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" name="Rectângulo arredondado 7"/>
                <p:cNvSpPr/>
                <p:nvPr/>
              </p:nvSpPr>
              <p:spPr>
                <a:xfrm>
                  <a:off x="25146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" name="Rectângulo arredondado 8"/>
                <p:cNvSpPr/>
                <p:nvPr/>
              </p:nvSpPr>
              <p:spPr>
                <a:xfrm>
                  <a:off x="9144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1" name="Rectângulo arredondado 10"/>
                <p:cNvSpPr/>
                <p:nvPr/>
              </p:nvSpPr>
              <p:spPr>
                <a:xfrm>
                  <a:off x="25146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cxnSp>
              <p:nvCxnSpPr>
                <p:cNvPr id="16" name="Conexão recta 15"/>
                <p:cNvCxnSpPr>
                  <a:stCxn id="8" idx="2"/>
                </p:cNvCxnSpPr>
                <p:nvPr/>
              </p:nvCxnSpPr>
              <p:spPr>
                <a:xfrm>
                  <a:off x="3276600" y="2209800"/>
                  <a:ext cx="0" cy="1524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1447800" y="2362200"/>
                  <a:ext cx="18288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28194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xão recta 21"/>
                <p:cNvCxnSpPr/>
                <p:nvPr/>
              </p:nvCxnSpPr>
              <p:spPr>
                <a:xfrm>
                  <a:off x="19050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upo 23"/>
              <p:cNvGrpSpPr/>
              <p:nvPr/>
            </p:nvGrpSpPr>
            <p:grpSpPr>
              <a:xfrm>
                <a:off x="4953000" y="1600200"/>
                <a:ext cx="3352800" cy="1600200"/>
                <a:chOff x="685800" y="1600200"/>
                <a:chExt cx="3352800" cy="1600200"/>
              </a:xfrm>
            </p:grpSpPr>
            <p:sp>
              <p:nvSpPr>
                <p:cNvPr id="25" name="Rectângulo arredondado 24"/>
                <p:cNvSpPr/>
                <p:nvPr/>
              </p:nvSpPr>
              <p:spPr>
                <a:xfrm>
                  <a:off x="6858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6" name="Rectângulo arredondado 25"/>
                <p:cNvSpPr/>
                <p:nvPr/>
              </p:nvSpPr>
              <p:spPr>
                <a:xfrm>
                  <a:off x="2514600" y="1600200"/>
                  <a:ext cx="1524000" cy="6096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7" name="Rectângulo arredondado 26"/>
                <p:cNvSpPr/>
                <p:nvPr/>
              </p:nvSpPr>
              <p:spPr>
                <a:xfrm>
                  <a:off x="9144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8" name="Rectângulo arredondado 27"/>
                <p:cNvSpPr/>
                <p:nvPr/>
              </p:nvSpPr>
              <p:spPr>
                <a:xfrm>
                  <a:off x="2514600" y="2667000"/>
                  <a:ext cx="12954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cxnSp>
              <p:nvCxnSpPr>
                <p:cNvPr id="29" name="Conexão recta 28"/>
                <p:cNvCxnSpPr>
                  <a:stCxn id="26" idx="2"/>
                </p:cNvCxnSpPr>
                <p:nvPr/>
              </p:nvCxnSpPr>
              <p:spPr>
                <a:xfrm>
                  <a:off x="3276600" y="2209800"/>
                  <a:ext cx="0" cy="1524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xão recta 29"/>
                <p:cNvCxnSpPr/>
                <p:nvPr/>
              </p:nvCxnSpPr>
              <p:spPr>
                <a:xfrm>
                  <a:off x="1447800" y="2362200"/>
                  <a:ext cx="18288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xão recta 30"/>
                <p:cNvCxnSpPr/>
                <p:nvPr/>
              </p:nvCxnSpPr>
              <p:spPr>
                <a:xfrm>
                  <a:off x="28194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xão recta 31"/>
                <p:cNvCxnSpPr/>
                <p:nvPr/>
              </p:nvCxnSpPr>
              <p:spPr>
                <a:xfrm>
                  <a:off x="1905000" y="2362200"/>
                  <a:ext cx="0" cy="3048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exão recta 32"/>
              <p:cNvCxnSpPr/>
              <p:nvPr/>
            </p:nvCxnSpPr>
            <p:spPr>
              <a:xfrm>
                <a:off x="5715000" y="2209800"/>
                <a:ext cx="0" cy="1524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xão recta 46"/>
              <p:cNvCxnSpPr/>
              <p:nvPr/>
            </p:nvCxnSpPr>
            <p:spPr>
              <a:xfrm>
                <a:off x="3124200" y="3429000"/>
                <a:ext cx="27432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ângulo arredondado 47"/>
              <p:cNvSpPr/>
              <p:nvPr/>
            </p:nvSpPr>
            <p:spPr>
              <a:xfrm>
                <a:off x="3962400" y="3657600"/>
                <a:ext cx="1295400" cy="5334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9" name="Rectângulo arredondado 48"/>
              <p:cNvSpPr/>
              <p:nvPr/>
            </p:nvSpPr>
            <p:spPr>
              <a:xfrm>
                <a:off x="5562600" y="3657600"/>
                <a:ext cx="1295400" cy="5334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51" name="Conexão recta 50"/>
              <p:cNvCxnSpPr/>
              <p:nvPr/>
            </p:nvCxnSpPr>
            <p:spPr>
              <a:xfrm>
                <a:off x="3352800" y="3429000"/>
                <a:ext cx="0" cy="2286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xão recta 51"/>
              <p:cNvCxnSpPr/>
              <p:nvPr/>
            </p:nvCxnSpPr>
            <p:spPr>
              <a:xfrm>
                <a:off x="4572000" y="3429000"/>
                <a:ext cx="0" cy="2286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xão recta 52"/>
              <p:cNvCxnSpPr/>
              <p:nvPr/>
            </p:nvCxnSpPr>
            <p:spPr>
              <a:xfrm>
                <a:off x="5715000" y="3429000"/>
                <a:ext cx="0" cy="2286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CaixaDeTexto 55"/>
          <p:cNvSpPr txBox="1"/>
          <p:nvPr/>
        </p:nvSpPr>
        <p:spPr>
          <a:xfrm>
            <a:off x="5486400" y="37338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/>
                <a:cs typeface="Arial"/>
              </a:rPr>
              <a:t>Alice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3962400" y="1764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José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9550400" y="1764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Maria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1524000" y="274320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Pedro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9144000" y="2743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Madalena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3657600" y="2743200"/>
            <a:ext cx="101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Nuno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7010400" y="27432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Matilde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3352800" y="3733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Manuel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7721600" y="3733800"/>
            <a:ext cx="111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Maria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6908800" y="17526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António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13208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Helena</a:t>
            </a:r>
          </a:p>
        </p:txBody>
      </p:sp>
      <p:sp>
        <p:nvSpPr>
          <p:cNvPr id="144" name="CaixaDeTexto 143"/>
          <p:cNvSpPr txBox="1"/>
          <p:nvPr/>
        </p:nvSpPr>
        <p:spPr>
          <a:xfrm>
            <a:off x="711200" y="4419601"/>
            <a:ext cx="107696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A mãe da minha mãe o que é a mim? _____________</a:t>
            </a:r>
          </a:p>
          <a:p>
            <a:r>
              <a:rPr lang="pt-PT" dirty="0">
                <a:latin typeface="Arial"/>
                <a:cs typeface="Arial"/>
              </a:rPr>
              <a:t>O irmão do meu pai o que é a mim?______________</a:t>
            </a:r>
          </a:p>
          <a:p>
            <a:r>
              <a:rPr lang="pt-PT" dirty="0">
                <a:latin typeface="Arial"/>
                <a:cs typeface="Arial"/>
              </a:rPr>
              <a:t>A irmã da minha mãe o que é à minha irmã?___________</a:t>
            </a:r>
          </a:p>
          <a:p>
            <a:r>
              <a:rPr lang="pt-PT" dirty="0">
                <a:latin typeface="Arial"/>
                <a:cs typeface="Arial"/>
              </a:rPr>
              <a:t>O que é o José ao Nuno?_________</a:t>
            </a:r>
          </a:p>
          <a:p>
            <a:r>
              <a:rPr lang="pt-PT" dirty="0">
                <a:latin typeface="Arial"/>
                <a:cs typeface="Arial"/>
              </a:rPr>
              <a:t>O que é a Maria minha irmã ao Nuno? ___________</a:t>
            </a:r>
          </a:p>
          <a:p>
            <a:r>
              <a:rPr lang="pt-PT" dirty="0">
                <a:latin typeface="Arial"/>
                <a:cs typeface="Arial"/>
              </a:rPr>
              <a:t>Quem é a Helena? ________________</a:t>
            </a:r>
          </a:p>
          <a:p>
            <a:r>
              <a:rPr lang="pt-PT" dirty="0">
                <a:latin typeface="Arial"/>
                <a:cs typeface="Arial"/>
              </a:rPr>
              <a:t>O António é meu avô paterno?______________________</a:t>
            </a:r>
          </a:p>
        </p:txBody>
      </p:sp>
      <p:sp>
        <p:nvSpPr>
          <p:cNvPr id="145" name="CaixaDeTexto 144"/>
          <p:cNvSpPr txBox="1"/>
          <p:nvPr/>
        </p:nvSpPr>
        <p:spPr>
          <a:xfrm>
            <a:off x="5124115" y="4419599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4C80D"/>
                </a:solidFill>
              </a:rPr>
              <a:t>Avó</a:t>
            </a:r>
          </a:p>
        </p:txBody>
      </p:sp>
      <p:sp>
        <p:nvSpPr>
          <p:cNvPr id="146" name="CaixaDeTexto 145"/>
          <p:cNvSpPr txBox="1"/>
          <p:nvPr/>
        </p:nvSpPr>
        <p:spPr>
          <a:xfrm>
            <a:off x="5009779" y="4692134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4C80D"/>
                </a:solidFill>
              </a:rPr>
              <a:t>Tio</a:t>
            </a:r>
          </a:p>
        </p:txBody>
      </p:sp>
      <p:sp>
        <p:nvSpPr>
          <p:cNvPr id="147" name="CaixaDeTexto 146"/>
          <p:cNvSpPr txBox="1"/>
          <p:nvPr/>
        </p:nvSpPr>
        <p:spPr>
          <a:xfrm>
            <a:off x="5588000" y="4964668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4C80D"/>
                </a:solidFill>
              </a:rPr>
              <a:t>Tia</a:t>
            </a:r>
          </a:p>
        </p:txBody>
      </p:sp>
      <p:sp>
        <p:nvSpPr>
          <p:cNvPr id="148" name="CaixaDeTexto 147"/>
          <p:cNvSpPr txBox="1"/>
          <p:nvPr/>
        </p:nvSpPr>
        <p:spPr>
          <a:xfrm>
            <a:off x="3516433" y="5260687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4C80D"/>
                </a:solidFill>
              </a:rPr>
              <a:t>Pai</a:t>
            </a:r>
          </a:p>
        </p:txBody>
      </p:sp>
      <p:sp>
        <p:nvSpPr>
          <p:cNvPr id="149" name="CaixaDeTexto 148"/>
          <p:cNvSpPr txBox="1"/>
          <p:nvPr/>
        </p:nvSpPr>
        <p:spPr>
          <a:xfrm>
            <a:off x="4920915" y="5535739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4C80D"/>
                </a:solidFill>
              </a:rPr>
              <a:t>Filha</a:t>
            </a:r>
          </a:p>
        </p:txBody>
      </p:sp>
      <p:sp>
        <p:nvSpPr>
          <p:cNvPr id="150" name="CaixaDeTexto 149"/>
          <p:cNvSpPr txBox="1"/>
          <p:nvPr/>
        </p:nvSpPr>
        <p:spPr>
          <a:xfrm>
            <a:off x="2772488" y="5796676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4C80D"/>
                </a:solidFill>
              </a:rPr>
              <a:t>Avó paterna</a:t>
            </a:r>
          </a:p>
        </p:txBody>
      </p:sp>
      <p:sp>
        <p:nvSpPr>
          <p:cNvPr id="151" name="CaixaDeTexto 150"/>
          <p:cNvSpPr txBox="1"/>
          <p:nvPr/>
        </p:nvSpPr>
        <p:spPr>
          <a:xfrm>
            <a:off x="4208409" y="6071728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4C80D"/>
                </a:solidFill>
              </a:rPr>
              <a:t>Não. Avô materno</a:t>
            </a:r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089917" cy="1524000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Preenche a árvore genealógica com as instruções</a:t>
            </a:r>
            <a:endParaRPr lang="pt-PT" sz="4500" dirty="0">
              <a:solidFill>
                <a:srgbClr val="92D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7" grpId="0"/>
      <p:bldP spid="148" grpId="0"/>
      <p:bldP spid="149" grpId="0"/>
      <p:bldP spid="150" grpId="0"/>
      <p:bldP spid="1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Estas imagens têm todas uma coisa em comum. O que é?</a:t>
            </a:r>
            <a:endParaRPr lang="pt-PT" sz="4500" dirty="0">
              <a:solidFill>
                <a:srgbClr val="92D050"/>
              </a:solidFill>
              <a:latin typeface="Arial"/>
              <a:cs typeface="Arial"/>
            </a:endParaRPr>
          </a:p>
        </p:txBody>
      </p:sp>
      <p:cxnSp>
        <p:nvCxnSpPr>
          <p:cNvPr id="27" name="Conexão recta 26"/>
          <p:cNvCxnSpPr/>
          <p:nvPr/>
        </p:nvCxnSpPr>
        <p:spPr>
          <a:xfrm>
            <a:off x="4145280" y="4038600"/>
            <a:ext cx="2514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A banana é uma forte aliada na perda de pe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9080" y="1524000"/>
            <a:ext cx="2590800" cy="1135634"/>
          </a:xfrm>
          <a:prstGeom prst="rect">
            <a:avLst/>
          </a:prstGeom>
          <a:noFill/>
        </p:spPr>
      </p:pic>
      <p:pic>
        <p:nvPicPr>
          <p:cNvPr id="44" name="Picture 4" descr="Laranja • PNP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880" y="2971800"/>
            <a:ext cx="2209800" cy="1529182"/>
          </a:xfrm>
          <a:prstGeom prst="rect">
            <a:avLst/>
          </a:prstGeom>
          <a:noFill/>
        </p:spPr>
      </p:pic>
      <p:pic>
        <p:nvPicPr>
          <p:cNvPr id="45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8080" y="3124200"/>
            <a:ext cx="1447800" cy="1354192"/>
          </a:xfrm>
          <a:prstGeom prst="rect">
            <a:avLst/>
          </a:prstGeom>
          <a:noFill/>
        </p:spPr>
      </p:pic>
      <p:pic>
        <p:nvPicPr>
          <p:cNvPr id="46" name="Picture 4" descr="M de Maçã - Life&amp;Sty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0480" y="4343400"/>
            <a:ext cx="3037617" cy="2121433"/>
          </a:xfrm>
          <a:prstGeom prst="rect">
            <a:avLst/>
          </a:prstGeom>
          <a:noFill/>
        </p:spPr>
      </p:pic>
      <p:sp>
        <p:nvSpPr>
          <p:cNvPr id="47" name="CaixaDeTexto 46"/>
          <p:cNvSpPr txBox="1"/>
          <p:nvPr/>
        </p:nvSpPr>
        <p:spPr>
          <a:xfrm>
            <a:off x="4143842" y="3200400"/>
            <a:ext cx="2508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latin typeface="Arial"/>
                <a:cs typeface="Arial"/>
              </a:rPr>
              <a:t>FRUTA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4290438" y="4440258"/>
            <a:ext cx="1752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604638" y="3602058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latin typeface="Arial"/>
                <a:cs typeface="Arial"/>
              </a:rPr>
              <a:t>ANIMAIS</a:t>
            </a:r>
          </a:p>
        </p:txBody>
      </p:sp>
      <p:pic>
        <p:nvPicPr>
          <p:cNvPr id="6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238" y="1544658"/>
            <a:ext cx="2844800" cy="2133600"/>
          </a:xfrm>
          <a:prstGeom prst="rect">
            <a:avLst/>
          </a:prstGeom>
          <a:noFill/>
        </p:spPr>
      </p:pic>
      <p:pic>
        <p:nvPicPr>
          <p:cNvPr id="7" name="Picture 10" descr="Foto Porco PNG - imagem de porco png transparente grátis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238" y="2992458"/>
            <a:ext cx="1419742" cy="2079092"/>
          </a:xfrm>
          <a:prstGeom prst="rect">
            <a:avLst/>
          </a:prstGeom>
          <a:noFill/>
        </p:spPr>
      </p:pic>
      <p:pic>
        <p:nvPicPr>
          <p:cNvPr id="8" name="Picture 12" descr="Cobra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9038" y="4745058"/>
            <a:ext cx="1828800" cy="1783081"/>
          </a:xfrm>
          <a:prstGeom prst="rect">
            <a:avLst/>
          </a:prstGeom>
          <a:noFill/>
        </p:spPr>
      </p:pic>
      <p:pic>
        <p:nvPicPr>
          <p:cNvPr id="9" name="Picture 14" descr="Pin em AM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438" y="3373458"/>
            <a:ext cx="2819400" cy="1822461"/>
          </a:xfrm>
          <a:prstGeom prst="rect">
            <a:avLst/>
          </a:prstGeom>
          <a:noFill/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Estas imagens têm todas uma coisa em comum. O que é?</a:t>
            </a:r>
            <a:endParaRPr lang="pt-PT" sz="4500" dirty="0">
              <a:solidFill>
                <a:srgbClr val="92D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4600398" y="4564242"/>
            <a:ext cx="1752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914598" y="3726042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latin typeface="Arial"/>
                <a:cs typeface="Arial"/>
              </a:rPr>
              <a:t>CORES</a:t>
            </a:r>
          </a:p>
        </p:txBody>
      </p:sp>
      <p:sp>
        <p:nvSpPr>
          <p:cNvPr id="6" name="Rectângulo 5"/>
          <p:cNvSpPr/>
          <p:nvPr/>
        </p:nvSpPr>
        <p:spPr>
          <a:xfrm>
            <a:off x="4219398" y="2354442"/>
            <a:ext cx="2743200" cy="990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/>
              <a:t>AZUL</a:t>
            </a:r>
          </a:p>
        </p:txBody>
      </p:sp>
      <p:sp>
        <p:nvSpPr>
          <p:cNvPr id="7" name="Rectângulo 6"/>
          <p:cNvSpPr/>
          <p:nvPr/>
        </p:nvSpPr>
        <p:spPr>
          <a:xfrm>
            <a:off x="4295598" y="5250042"/>
            <a:ext cx="2743200" cy="990600"/>
          </a:xfrm>
          <a:prstGeom prst="rect">
            <a:avLst/>
          </a:prstGeom>
          <a:solidFill>
            <a:srgbClr val="04C80D"/>
          </a:solidFill>
          <a:ln>
            <a:solidFill>
              <a:srgbClr val="04C8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/>
              <a:t>VERDE</a:t>
            </a:r>
          </a:p>
        </p:txBody>
      </p:sp>
      <p:sp>
        <p:nvSpPr>
          <p:cNvPr id="8" name="Rectângulo 7"/>
          <p:cNvSpPr/>
          <p:nvPr/>
        </p:nvSpPr>
        <p:spPr>
          <a:xfrm>
            <a:off x="7495998" y="3726042"/>
            <a:ext cx="2286000" cy="990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/>
              <a:t>ROXO</a:t>
            </a:r>
          </a:p>
        </p:txBody>
      </p:sp>
      <p:sp>
        <p:nvSpPr>
          <p:cNvPr id="9" name="Rectângulo 8"/>
          <p:cNvSpPr/>
          <p:nvPr/>
        </p:nvSpPr>
        <p:spPr>
          <a:xfrm>
            <a:off x="1095198" y="3726042"/>
            <a:ext cx="2362200" cy="990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/>
              <a:t>AMARELO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Estas imagens têm todas uma coisa em comum. O que é?</a:t>
            </a:r>
            <a:endParaRPr lang="pt-PT" sz="4500" dirty="0">
              <a:solidFill>
                <a:srgbClr val="92D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4336932" y="4223286"/>
            <a:ext cx="1752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816472" y="3370709"/>
            <a:ext cx="2869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latin typeface="Arial"/>
                <a:cs typeface="Arial"/>
              </a:rPr>
              <a:t>FLORES</a:t>
            </a:r>
          </a:p>
        </p:txBody>
      </p:sp>
      <p:pic>
        <p:nvPicPr>
          <p:cNvPr id="6" name="Picture 4" descr="Rosa, Libre De Contenido, Photoscape imagen png - imagen transparente  descarga gratu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132" y="2699286"/>
            <a:ext cx="1553766" cy="2209800"/>
          </a:xfrm>
          <a:prstGeom prst="rect">
            <a:avLst/>
          </a:prstGeom>
          <a:noFill/>
        </p:spPr>
      </p:pic>
      <p:pic>
        <p:nvPicPr>
          <p:cNvPr id="7" name="Picture 6" descr="Margarida a flor das donzelas - Margarida-Olga - As Margaridas são  associadas a ideias de simplicidade e mod… | Tatuagens margaridas,  Margaridas, Margaridas desen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6932" y="1632486"/>
            <a:ext cx="1828800" cy="1828800"/>
          </a:xfrm>
          <a:prstGeom prst="rect">
            <a:avLst/>
          </a:prstGeom>
          <a:noFill/>
        </p:spPr>
      </p:pic>
      <p:pic>
        <p:nvPicPr>
          <p:cNvPr id="8" name="Picture 8" descr="Soft Pink Tulips PNG Clipart Image: | Pinturas de flores, Pintura de tulipa,  Tulipas vermelh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9732" y="2775486"/>
            <a:ext cx="990600" cy="2035479"/>
          </a:xfrm>
          <a:prstGeom prst="rect">
            <a:avLst/>
          </a:prstGeom>
          <a:noFill/>
        </p:spPr>
      </p:pic>
      <p:pic>
        <p:nvPicPr>
          <p:cNvPr id="9" name="Picture 10" descr="Beladona Lírios Açucenas - Foto gratuita no Pixab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6932" y="4528086"/>
            <a:ext cx="1752600" cy="1929468"/>
          </a:xfrm>
          <a:prstGeom prst="rect">
            <a:avLst/>
          </a:prstGeom>
          <a:noFill/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Estas imagens têm todas uma coisa em comum. O que é?</a:t>
            </a:r>
            <a:endParaRPr lang="pt-PT" sz="4500" dirty="0">
              <a:solidFill>
                <a:srgbClr val="92D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2939496" y="4438968"/>
            <a:ext cx="533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268847" y="3600768"/>
            <a:ext cx="8085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latin typeface="Arial"/>
                <a:cs typeface="Arial"/>
              </a:rPr>
              <a:t>MEIOS DE TRANSPORTE</a:t>
            </a:r>
          </a:p>
        </p:txBody>
      </p:sp>
      <p:pic>
        <p:nvPicPr>
          <p:cNvPr id="6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496" y="1848168"/>
            <a:ext cx="3495675" cy="1524001"/>
          </a:xfrm>
          <a:prstGeom prst="rect">
            <a:avLst/>
          </a:prstGeom>
          <a:noFill/>
        </p:spPr>
      </p:pic>
      <p:pic>
        <p:nvPicPr>
          <p:cNvPr id="7" name="Picture 4" descr="Download Free png background-Train-transparent - DLPNG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296" y="4438968"/>
            <a:ext cx="3200400" cy="2224795"/>
          </a:xfrm>
          <a:prstGeom prst="rect">
            <a:avLst/>
          </a:prstGeom>
          <a:noFill/>
        </p:spPr>
      </p:pic>
      <p:pic>
        <p:nvPicPr>
          <p:cNvPr id="8" name="Picture 8" descr="Foto Avião PNG - 37 Imagens Avião PNG com download gratui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696" y="1619568"/>
            <a:ext cx="4495800" cy="1909838"/>
          </a:xfrm>
          <a:prstGeom prst="rect">
            <a:avLst/>
          </a:prstGeom>
          <a:noFill/>
        </p:spPr>
      </p:pic>
      <p:pic>
        <p:nvPicPr>
          <p:cNvPr id="9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0896" y="4667568"/>
            <a:ext cx="2667000" cy="1831340"/>
          </a:xfrm>
          <a:prstGeom prst="rect">
            <a:avLst/>
          </a:prstGeom>
          <a:noFill/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Estas imagens têm todas uma coisa em comum. O que é?</a:t>
            </a:r>
            <a:endParaRPr lang="pt-PT" sz="4500" dirty="0">
              <a:solidFill>
                <a:srgbClr val="92D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4294308" y="4593948"/>
            <a:ext cx="2514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806915" y="3813257"/>
            <a:ext cx="3575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latin typeface="Arial"/>
                <a:cs typeface="Arial"/>
              </a:rPr>
              <a:t>VESTUÁRIO</a:t>
            </a:r>
          </a:p>
        </p:txBody>
      </p:sp>
      <p:pic>
        <p:nvPicPr>
          <p:cNvPr id="6" name="Picture 2" descr="Carhartt Calças Pontiac Blue Stone Washed - Mau Feit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108" y="2993748"/>
            <a:ext cx="1905000" cy="1905000"/>
          </a:xfrm>
          <a:prstGeom prst="rect">
            <a:avLst/>
          </a:prstGeom>
          <a:noFill/>
        </p:spPr>
      </p:pic>
      <p:pic>
        <p:nvPicPr>
          <p:cNvPr id="7" name="Picture 4" descr="John Henry Camisa de Vestir para Hombre, color Blanco, Mod: JV11B0003:  Amazon.com.mx: Ropa, Zapatos y Accesori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908" y="2993748"/>
            <a:ext cx="1905000" cy="2149512"/>
          </a:xfrm>
          <a:prstGeom prst="rect">
            <a:avLst/>
          </a:prstGeom>
          <a:noFill/>
        </p:spPr>
      </p:pic>
      <p:pic>
        <p:nvPicPr>
          <p:cNvPr id="8" name="Picture 6" descr="Meias 100% Algodão Senhora | Pedeme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8914">
            <a:off x="4979018" y="4794629"/>
            <a:ext cx="1219200" cy="1827908"/>
          </a:xfrm>
          <a:prstGeom prst="rect">
            <a:avLst/>
          </a:prstGeom>
          <a:noFill/>
        </p:spPr>
      </p:pic>
      <p:pic>
        <p:nvPicPr>
          <p:cNvPr id="9" name="Picture 12" descr="Saia Curta Godê no Submarino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308" y="1774548"/>
            <a:ext cx="1752600" cy="1752600"/>
          </a:xfrm>
          <a:prstGeom prst="rect">
            <a:avLst/>
          </a:prstGeom>
          <a:noFill/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Estas imagens têm todas uma coisa em comum. O que é?</a:t>
            </a:r>
            <a:endParaRPr lang="pt-PT" sz="4500" dirty="0">
              <a:solidFill>
                <a:srgbClr val="92D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84140" y="16002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PT" sz="2400" dirty="0">
                <a:latin typeface="Arial"/>
                <a:cs typeface="Arial"/>
              </a:rPr>
              <a:t>Como se chama cada amigo?</a:t>
            </a:r>
          </a:p>
          <a:p>
            <a:pPr algn="ctr">
              <a:buFont typeface="Arial" pitchFamily="34" charset="0"/>
              <a:buChar char="•"/>
            </a:pPr>
            <a:r>
              <a:rPr lang="pt-PT" sz="2400" dirty="0">
                <a:latin typeface="Arial"/>
                <a:cs typeface="Arial"/>
              </a:rPr>
              <a:t>Qual é a sua cor favorita?</a:t>
            </a:r>
          </a:p>
          <a:p>
            <a:pPr algn="ctr">
              <a:buFont typeface="Arial" pitchFamily="34" charset="0"/>
              <a:buChar char="•"/>
            </a:pPr>
            <a:r>
              <a:rPr lang="pt-PT" sz="2400" dirty="0">
                <a:latin typeface="Arial"/>
                <a:cs typeface="Arial"/>
              </a:rPr>
              <a:t>Que animal de estimação tem?</a:t>
            </a:r>
          </a:p>
          <a:p>
            <a:pPr algn="ctr">
              <a:buFont typeface="Arial" pitchFamily="34" charset="0"/>
              <a:buChar char="•"/>
            </a:pPr>
            <a:r>
              <a:rPr lang="pt-PT" sz="2400" dirty="0">
                <a:latin typeface="Arial"/>
                <a:cs typeface="Arial"/>
              </a:rPr>
              <a:t>Qual o desporto preferido?</a:t>
            </a:r>
          </a:p>
        </p:txBody>
      </p:sp>
      <p:pic>
        <p:nvPicPr>
          <p:cNvPr id="5" name="Picture 2" descr="Quais as características que mais influenciam no poder de atração? - Mega  Curi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740" y="3729491"/>
            <a:ext cx="2438400" cy="2480807"/>
          </a:xfrm>
          <a:prstGeom prst="rect">
            <a:avLst/>
          </a:prstGeom>
          <a:noFill/>
        </p:spPr>
      </p:pic>
      <p:pic>
        <p:nvPicPr>
          <p:cNvPr id="6" name="Picture 10" descr="ProPHIOS | Fagulha Comunicaç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2940" y="3886200"/>
            <a:ext cx="2997200" cy="2247900"/>
          </a:xfrm>
          <a:prstGeom prst="rect">
            <a:avLst/>
          </a:prstGeom>
          <a:noFill/>
        </p:spPr>
      </p:pic>
      <p:pic>
        <p:nvPicPr>
          <p:cNvPr id="7" name="Picture 12" descr="Pin on Tendências de Corte de Cabelo Masculi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540" y="3885988"/>
            <a:ext cx="2362200" cy="2360014"/>
          </a:xfrm>
          <a:prstGeom prst="rect">
            <a:avLst/>
          </a:prstGeom>
          <a:noFill/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Quem é quem?</a:t>
            </a:r>
            <a:endParaRPr lang="pt-PT" sz="4500" dirty="0">
              <a:solidFill>
                <a:srgbClr val="92D050"/>
              </a:solidFill>
              <a:latin typeface="Arial"/>
              <a:cs typeface="Arial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10864312" y="5842861"/>
            <a:ext cx="790413" cy="6199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579596"/>
              </p:ext>
            </p:extLst>
          </p:nvPr>
        </p:nvGraphicFramePr>
        <p:xfrm>
          <a:off x="1906292" y="1402633"/>
          <a:ext cx="8660108" cy="2403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5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5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207"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06">
                <a:tc>
                  <a:txBody>
                    <a:bodyPr/>
                    <a:lstStyle/>
                    <a:p>
                      <a:pPr algn="l"/>
                      <a:r>
                        <a:rPr lang="pt-PT" sz="1600" dirty="0">
                          <a:latin typeface="Arial"/>
                        </a:rPr>
                        <a:t>NOME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06">
                <a:tc>
                  <a:txBody>
                    <a:bodyPr/>
                    <a:lstStyle/>
                    <a:p>
                      <a:pPr algn="l"/>
                      <a:r>
                        <a:rPr lang="pt-PT" sz="1600" dirty="0">
                          <a:latin typeface="Arial"/>
                        </a:rPr>
                        <a:t>COR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306">
                <a:tc>
                  <a:txBody>
                    <a:bodyPr/>
                    <a:lstStyle/>
                    <a:p>
                      <a:pPr algn="l"/>
                      <a:r>
                        <a:rPr lang="pt-PT" sz="1600" dirty="0">
                          <a:latin typeface="Arial"/>
                        </a:rPr>
                        <a:t>ANIMAL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56">
                <a:tc>
                  <a:txBody>
                    <a:bodyPr/>
                    <a:lstStyle/>
                    <a:p>
                      <a:pPr algn="l"/>
                      <a:r>
                        <a:rPr lang="pt-PT" sz="1600" dirty="0">
                          <a:latin typeface="Arial"/>
                        </a:rPr>
                        <a:t>DESPORTO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Arial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2" descr="Quais as características que mais influenciam no poder de atração? - Mega  Curi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200" y="1408781"/>
            <a:ext cx="1117600" cy="852777"/>
          </a:xfrm>
          <a:prstGeom prst="rect">
            <a:avLst/>
          </a:prstGeom>
          <a:noFill/>
        </p:spPr>
      </p:pic>
      <p:pic>
        <p:nvPicPr>
          <p:cNvPr id="9" name="Picture 10" descr="ProPHIOS | Fagulha Comunicaç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1437535"/>
            <a:ext cx="1414448" cy="795627"/>
          </a:xfrm>
          <a:prstGeom prst="rect">
            <a:avLst/>
          </a:prstGeom>
          <a:noFill/>
        </p:spPr>
      </p:pic>
      <p:pic>
        <p:nvPicPr>
          <p:cNvPr id="10" name="Picture 12" descr="Pin on Tendências de Corte de Cabelo Masculi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00" y="1409756"/>
            <a:ext cx="1117600" cy="837425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2696376" y="3775495"/>
            <a:ext cx="7408848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O João está na 3ª posição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O António não está na 2ª posição e tem um gato.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Quem tem um cão está à direita.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O Francisco está no meio de quem gosta de verde e tem um cão.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O senhor que gosta de futebol está à direita de quem tem um peixe.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Quem gosta de futebol também gosta de azul.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O senhor que gosta de natação está exatamente à esquerda do senhor que gosta de atletismo.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Arial"/>
                <a:cs typeface="Arial"/>
              </a:rPr>
              <a:t>O João gosta de futebol e está à direita de quem gosta de vermelho.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295546" y="2362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João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521200" y="2373868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António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335140" y="313586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gato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773774" y="3124200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705600" y="236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Francisco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770114" y="2754868"/>
            <a:ext cx="71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verde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90637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futebol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100958" y="2743200"/>
            <a:ext cx="101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azul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521200" y="3505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natação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400800" y="3505200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atletismo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807200" y="31242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peixe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604000" y="2743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vermelho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1560" cy="1524000"/>
          </a:xfrm>
        </p:spPr>
        <p:txBody>
          <a:bodyPr>
            <a:normAutofit/>
          </a:bodyPr>
          <a:lstStyle/>
          <a:p>
            <a:r>
              <a:rPr lang="pt-PT" sz="4800" dirty="0">
                <a:solidFill>
                  <a:srgbClr val="92D050"/>
                </a:solidFill>
                <a:latin typeface="Arial"/>
                <a:cs typeface="Arial"/>
              </a:rPr>
              <a:t>Quem é quem?</a:t>
            </a:r>
            <a:endParaRPr lang="pt-PT" sz="4500" dirty="0">
              <a:solidFill>
                <a:srgbClr val="92D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156374-a49e-48b2-979d-aa118121df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94272CCC238D489234B8CB6FF11108" ma:contentTypeVersion="18" ma:contentTypeDescription="Criar um novo documento." ma:contentTypeScope="" ma:versionID="da83300779111cda2a44978180b1d299">
  <xsd:schema xmlns:xsd="http://www.w3.org/2001/XMLSchema" xmlns:xs="http://www.w3.org/2001/XMLSchema" xmlns:p="http://schemas.microsoft.com/office/2006/metadata/properties" xmlns:ns3="f9156374-a49e-48b2-979d-aa118121dfda" xmlns:ns4="821d1acb-d999-4397-8f06-754042e2b238" targetNamespace="http://schemas.microsoft.com/office/2006/metadata/properties" ma:root="true" ma:fieldsID="1d567542b1b86e0b63f92f14397f81cb" ns3:_="" ns4:_="">
    <xsd:import namespace="f9156374-a49e-48b2-979d-aa118121dfda"/>
    <xsd:import namespace="821d1acb-d999-4397-8f06-754042e2b2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56374-a49e-48b2-979d-aa118121d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d1acb-d999-4397-8f06-754042e2b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1671C3-5564-45CF-8B91-69E9CC787E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ECE101-2775-4239-BA31-C7B63E314325}">
  <ds:schemaRefs>
    <ds:schemaRef ds:uri="http://schemas.microsoft.com/office/2006/documentManagement/types"/>
    <ds:schemaRef ds:uri="http://purl.org/dc/dcmitype/"/>
    <ds:schemaRef ds:uri="f9156374-a49e-48b2-979d-aa118121dfda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821d1acb-d999-4397-8f06-754042e2b23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8A65A69-D1B2-48A9-9BE9-02989BDBA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56374-a49e-48b2-979d-aa118121dfda"/>
    <ds:schemaRef ds:uri="821d1acb-d999-4397-8f06-754042e2b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527</Words>
  <Application>Microsoft Office PowerPoint</Application>
  <PresentationFormat>Ecrã Panorâmico</PresentationFormat>
  <Paragraphs>118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Raanana</vt:lpstr>
      <vt:lpstr>Raleway</vt:lpstr>
      <vt:lpstr>Tema do Office</vt:lpstr>
      <vt:lpstr>Apresentação do PowerPoint</vt:lpstr>
      <vt:lpstr>Estas imagens têm todas uma coisa em comum. O que é?</vt:lpstr>
      <vt:lpstr>Estas imagens têm todas uma coisa em comum. O que é?</vt:lpstr>
      <vt:lpstr>Estas imagens têm todas uma coisa em comum. O que é?</vt:lpstr>
      <vt:lpstr>Estas imagens têm todas uma coisa em comum. O que é?</vt:lpstr>
      <vt:lpstr>Estas imagens têm todas uma coisa em comum. O que é?</vt:lpstr>
      <vt:lpstr>Estas imagens têm todas uma coisa em comum. O que é?</vt:lpstr>
      <vt:lpstr>Quem é quem?</vt:lpstr>
      <vt:lpstr>Quem é quem?</vt:lpstr>
      <vt:lpstr>Observa. Verdadeiro ou falso?</vt:lpstr>
      <vt:lpstr>Observa a imagem e corrige as frases.</vt:lpstr>
      <vt:lpstr>Observa a imagem e corrige as frases.</vt:lpstr>
      <vt:lpstr>Preenche a árvore genealógica com as instruções</vt:lpstr>
      <vt:lpstr>Preenche a árvore genealógica com as instruções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Martins _ Addapters</dc:creator>
  <cp:lastModifiedBy>Inês Baião</cp:lastModifiedBy>
  <cp:revision>117</cp:revision>
  <dcterms:created xsi:type="dcterms:W3CDTF">2019-04-22T14:24:28Z</dcterms:created>
  <dcterms:modified xsi:type="dcterms:W3CDTF">2025-11-14T10:37:48Z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0x010100E294272CCC238D489234B8CB6FF11108</vt:lpwstr>
  </property>
</Properties>
</file>