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</p:sldMasterIdLst>
  <p:sldIdLst>
    <p:sldId id="268" r:id="rId5"/>
    <p:sldId id="257" r:id="rId6"/>
    <p:sldId id="259" r:id="rId7"/>
    <p:sldId id="258" r:id="rId8"/>
    <p:sldId id="260" r:id="rId9"/>
    <p:sldId id="261" r:id="rId10"/>
    <p:sldId id="262" r:id="rId11"/>
    <p:sldId id="265" r:id="rId12"/>
    <p:sldId id="264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4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3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16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7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49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4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9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0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6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97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67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C2DC0D1-0ED4-4591-B691-66E8F2C02B41}"/>
              </a:ext>
            </a:extLst>
          </p:cNvPr>
          <p:cNvSpPr txBox="1">
            <a:spLocks/>
          </p:cNvSpPr>
          <p:nvPr/>
        </p:nvSpPr>
        <p:spPr>
          <a:xfrm>
            <a:off x="4593274" y="3227030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PT" sz="4600" b="1" dirty="0">
                <a:solidFill>
                  <a:srgbClr val="92D050"/>
                </a:solidFill>
                <a:latin typeface="Raleway" panose="020B0503030101060003"/>
              </a:rPr>
              <a:t>Azulejaria portuguesa</a:t>
            </a:r>
            <a:br>
              <a:rPr lang="pt-PT" sz="4600" b="1" dirty="0">
                <a:solidFill>
                  <a:srgbClr val="92D050"/>
                </a:solidFill>
                <a:latin typeface="Raleway" panose="020B0503030101060003"/>
              </a:rPr>
            </a:br>
            <a:r>
              <a:rPr lang="pt-PT" sz="4000" b="1" dirty="0">
                <a:solidFill>
                  <a:srgbClr val="92D050"/>
                </a:solidFill>
                <a:latin typeface="Raleway" panose="020B0503030101060003"/>
              </a:rPr>
              <a:t>nível 1</a:t>
            </a:r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0192D42F-2584-4783-BA0E-A4AD5CF94B31}"/>
              </a:ext>
            </a:extLst>
          </p:cNvPr>
          <p:cNvSpPr txBox="1">
            <a:spLocks/>
          </p:cNvSpPr>
          <p:nvPr/>
        </p:nvSpPr>
        <p:spPr>
          <a:xfrm>
            <a:off x="9057176" y="4960137"/>
            <a:ext cx="3200400" cy="14630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b="1">
                <a:solidFill>
                  <a:srgbClr val="92D050"/>
                </a:solidFill>
                <a:latin typeface="Raleway" panose="020B0503030101060003"/>
              </a:rPr>
              <a:t>Vamos descobrir…..</a:t>
            </a:r>
            <a:endParaRPr lang="pt-PT" sz="2400" b="1" dirty="0">
              <a:solidFill>
                <a:srgbClr val="92D050"/>
              </a:solidFill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232255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apel De Parede Azulejo Portugues Colorido Azul e Laranja Lavável  Autocolante Sala Quarto Autoadesivo | Shopee Brasil">
            <a:extLst>
              <a:ext uri="{FF2B5EF4-FFF2-40B4-BE49-F238E27FC236}">
                <a16:creationId xmlns:a16="http://schemas.microsoft.com/office/drawing/2014/main" id="{5CA14FB8-547A-BBD3-2C01-34ECAB80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495" y="2280333"/>
            <a:ext cx="4454835" cy="445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zulejo Português Hidráulico Colorido Para Área Gourmet em Promoção na  Americanas">
            <a:extLst>
              <a:ext uri="{FF2B5EF4-FFF2-40B4-BE49-F238E27FC236}">
                <a16:creationId xmlns:a16="http://schemas.microsoft.com/office/drawing/2014/main" id="{CD2C4B83-4FDA-BF8F-C356-C3BA83B06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35" y="91767"/>
            <a:ext cx="3227388" cy="32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pete de vinil hall estilo azulejos portugueses - TenStickers">
            <a:extLst>
              <a:ext uri="{FF2B5EF4-FFF2-40B4-BE49-F238E27FC236}">
                <a16:creationId xmlns:a16="http://schemas.microsoft.com/office/drawing/2014/main" id="{F0CFD60D-7521-CF55-3002-A19D8461C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21" y="93620"/>
            <a:ext cx="4844109" cy="32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pete de azulejos portugueses pintados à mão - TenStickers">
            <a:extLst>
              <a:ext uri="{FF2B5EF4-FFF2-40B4-BE49-F238E27FC236}">
                <a16:creationId xmlns:a16="http://schemas.microsoft.com/office/drawing/2014/main" id="{31D3E869-F82F-210E-AB09-FC9482332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0" b="25419"/>
          <a:stretch/>
        </p:blipFill>
        <p:spPr bwMode="auto">
          <a:xfrm>
            <a:off x="369496" y="3360613"/>
            <a:ext cx="6858000" cy="340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drão Vetorial Azulejo Geométrico Lisboa Azulejos Portugueses Espanhóis  Retro Velho Vetor de ©RedKoala 222617508">
            <a:extLst>
              <a:ext uri="{FF2B5EF4-FFF2-40B4-BE49-F238E27FC236}">
                <a16:creationId xmlns:a16="http://schemas.microsoft.com/office/drawing/2014/main" id="{66D13BFF-4FCE-231C-E169-AB7D3F5CF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0"/>
          <a:stretch/>
        </p:blipFill>
        <p:spPr bwMode="auto">
          <a:xfrm>
            <a:off x="383447" y="91767"/>
            <a:ext cx="3227388" cy="32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E60AC2F-7B8B-C640-4ADE-4952DE2B3E65}"/>
              </a:ext>
            </a:extLst>
          </p:cNvPr>
          <p:cNvSpPr txBox="1"/>
          <p:nvPr/>
        </p:nvSpPr>
        <p:spPr>
          <a:xfrm>
            <a:off x="1951227" y="2051394"/>
            <a:ext cx="8199760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5000" dirty="0"/>
              <a:t>Parabéns!</a:t>
            </a:r>
          </a:p>
        </p:txBody>
      </p:sp>
    </p:spTree>
    <p:extLst>
      <p:ext uri="{BB962C8B-B14F-4D97-AF65-F5344CB8AC3E}">
        <p14:creationId xmlns:p14="http://schemas.microsoft.com/office/powerpoint/2010/main" val="5014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37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>
                <a:solidFill>
                  <a:schemeClr val="tx2"/>
                </a:solidFill>
              </a:rPr>
              <a:t>REGRAS DE FUNCIONAMENTO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1451579" y="1739507"/>
            <a:ext cx="9603275" cy="1174035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pt-PT" sz="4000" dirty="0">
                <a:solidFill>
                  <a:schemeClr val="accent1">
                    <a:lumMod val="75000"/>
                  </a:schemeClr>
                </a:solidFill>
              </a:rPr>
              <a:t>Aceite os desafios propostos e fique a conhecer mais acerca da azulejaria portuguesa</a:t>
            </a:r>
          </a:p>
          <a:p>
            <a:pPr marL="45720" indent="0" algn="ctr">
              <a:buNone/>
            </a:pPr>
            <a:endParaRPr lang="pt-PT" sz="40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Painel de Azulejo | São Roque Antiguidades e Galeria de Arte">
            <a:extLst>
              <a:ext uri="{FF2B5EF4-FFF2-40B4-BE49-F238E27FC236}">
                <a16:creationId xmlns:a16="http://schemas.microsoft.com/office/drawing/2014/main" id="{708168D3-9C8C-4EC1-8898-A2CFD8FC0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62" y="3121463"/>
            <a:ext cx="6497514" cy="351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9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6B601AF-D2A4-B0FE-D9D9-7DEAAF45B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476" y="1858622"/>
            <a:ext cx="4734586" cy="480127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688155E-2FEC-40CC-954D-888F4362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</p:spPr>
        <p:txBody>
          <a:bodyPr/>
          <a:lstStyle/>
          <a:p>
            <a:r>
              <a:rPr lang="pt-PT" dirty="0">
                <a:solidFill>
                  <a:schemeClr val="tx2"/>
                </a:solidFill>
              </a:rPr>
              <a:t>Descubra as 4 diferenças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E1BCC0-64CC-4429-B670-688F5AF38C4F}"/>
              </a:ext>
            </a:extLst>
          </p:cNvPr>
          <p:cNvSpPr/>
          <p:nvPr/>
        </p:nvSpPr>
        <p:spPr>
          <a:xfrm>
            <a:off x="7211602" y="4356149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A015ED-4622-41D5-A952-9CF9791C0B11}"/>
              </a:ext>
            </a:extLst>
          </p:cNvPr>
          <p:cNvSpPr/>
          <p:nvPr/>
        </p:nvSpPr>
        <p:spPr>
          <a:xfrm>
            <a:off x="7973602" y="2392223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0D899E-04E3-44E6-BE12-DD8BE20694EC}"/>
              </a:ext>
            </a:extLst>
          </p:cNvPr>
          <p:cNvSpPr/>
          <p:nvPr/>
        </p:nvSpPr>
        <p:spPr>
          <a:xfrm>
            <a:off x="9367954" y="3307722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6F6BF-261F-4CD9-A778-98794E19161A}"/>
              </a:ext>
            </a:extLst>
          </p:cNvPr>
          <p:cNvSpPr/>
          <p:nvPr/>
        </p:nvSpPr>
        <p:spPr>
          <a:xfrm>
            <a:off x="9640541" y="5290168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 descr="Azulejo Portugués Pintado a Mano / Ref. PT2310 - Etsy España">
            <a:extLst>
              <a:ext uri="{FF2B5EF4-FFF2-40B4-BE49-F238E27FC236}">
                <a16:creationId xmlns:a16="http://schemas.microsoft.com/office/drawing/2014/main" id="{AFCDF53B-64B2-E6F2-055C-A6A4D9C6A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9" r="2409" b="35400"/>
          <a:stretch/>
        </p:blipFill>
        <p:spPr bwMode="auto">
          <a:xfrm>
            <a:off x="794877" y="1858622"/>
            <a:ext cx="4726745" cy="48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2A4BE3C-C8AA-4E40-BB6C-B6A6D77D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010" y="743848"/>
            <a:ext cx="9720072" cy="1046486"/>
          </a:xfrm>
        </p:spPr>
        <p:txBody>
          <a:bodyPr/>
          <a:lstStyle/>
          <a:p>
            <a:r>
              <a:rPr lang="pt-PT" dirty="0">
                <a:solidFill>
                  <a:schemeClr val="tx2"/>
                </a:solidFill>
              </a:rPr>
              <a:t>Qual dos azulejos </a:t>
            </a:r>
            <a:r>
              <a:rPr lang="pt-PT" u="sng" dirty="0">
                <a:solidFill>
                  <a:schemeClr val="tx2"/>
                </a:solidFill>
              </a:rPr>
              <a:t>não</a:t>
            </a:r>
            <a:r>
              <a:rPr lang="pt-PT" dirty="0">
                <a:solidFill>
                  <a:schemeClr val="tx2"/>
                </a:solidFill>
              </a:rPr>
              <a:t> está no mural?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6D924A7-9615-4412-BBAA-BE3328096F41}"/>
              </a:ext>
            </a:extLst>
          </p:cNvPr>
          <p:cNvSpPr txBox="1"/>
          <p:nvPr/>
        </p:nvSpPr>
        <p:spPr>
          <a:xfrm>
            <a:off x="481954" y="3219450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61646A6-A208-49D8-92BF-7BA43275EACD}"/>
              </a:ext>
            </a:extLst>
          </p:cNvPr>
          <p:cNvSpPr txBox="1"/>
          <p:nvPr/>
        </p:nvSpPr>
        <p:spPr>
          <a:xfrm>
            <a:off x="3184752" y="3219450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CD5D6B3-982B-425C-B7A9-C58EF20EAD5F}"/>
              </a:ext>
            </a:extLst>
          </p:cNvPr>
          <p:cNvSpPr txBox="1"/>
          <p:nvPr/>
        </p:nvSpPr>
        <p:spPr>
          <a:xfrm>
            <a:off x="373952" y="5889884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43F232A-2968-49FC-BB51-C0343ED206D4}"/>
              </a:ext>
            </a:extLst>
          </p:cNvPr>
          <p:cNvSpPr txBox="1"/>
          <p:nvPr/>
        </p:nvSpPr>
        <p:spPr>
          <a:xfrm>
            <a:off x="3237765" y="5893207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27CC6C-6409-4A66-AD4C-15FE7B92DE85}"/>
              </a:ext>
            </a:extLst>
          </p:cNvPr>
          <p:cNvSpPr/>
          <p:nvPr/>
        </p:nvSpPr>
        <p:spPr>
          <a:xfrm>
            <a:off x="208751" y="5889884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4" name="Picture 2" descr="Lote 2879 - Painel de azulejos portugueses, Séc. XVIII, composto por 35  azulejos de figura avulsa com animais, flores e par de figuras em azul e  branco, montados em grade de madeira,">
            <a:extLst>
              <a:ext uri="{FF2B5EF4-FFF2-40B4-BE49-F238E27FC236}">
                <a16:creationId xmlns:a16="http://schemas.microsoft.com/office/drawing/2014/main" id="{6FC4032A-542C-0D11-8330-601CA0C6F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1"/>
          <a:stretch/>
        </p:blipFill>
        <p:spPr bwMode="auto">
          <a:xfrm>
            <a:off x="6371367" y="1478032"/>
            <a:ext cx="5118100" cy="517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te 2879 - Painel de azulejos portugueses, Séc. XVIII, composto por 35  azulejos de figura avulsa com animais, flores e par de figuras em azul e  branco, montados em grade de madeira,">
            <a:extLst>
              <a:ext uri="{FF2B5EF4-FFF2-40B4-BE49-F238E27FC236}">
                <a16:creationId xmlns:a16="http://schemas.microsoft.com/office/drawing/2014/main" id="{63C80017-21FB-A2DB-7903-47E9AB7BE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8" r="32652" b="75652"/>
          <a:stretch/>
        </p:blipFill>
        <p:spPr bwMode="auto">
          <a:xfrm>
            <a:off x="985383" y="4958184"/>
            <a:ext cx="1537324" cy="14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te 2879 - Painel de azulejos portugueses, Séc. XVIII, composto por 35  azulejos de figura avulsa com animais, flores e par de figuras em azul e  branco, montados em grade de madeira,">
            <a:extLst>
              <a:ext uri="{FF2B5EF4-FFF2-40B4-BE49-F238E27FC236}">
                <a16:creationId xmlns:a16="http://schemas.microsoft.com/office/drawing/2014/main" id="{FE21EC7A-D113-C91A-CD61-BB7B17554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8" t="24541" b="50868"/>
          <a:stretch/>
        </p:blipFill>
        <p:spPr bwMode="auto">
          <a:xfrm>
            <a:off x="1038679" y="2414804"/>
            <a:ext cx="1530498" cy="14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ote 2879 - Painel de azulejos portugueses, Séc. XVIII, composto por 35  azulejos de figura avulsa com animais, flores e par de figuras em azul e  branco, montados em grade de madeira,">
            <a:extLst>
              <a:ext uri="{FF2B5EF4-FFF2-40B4-BE49-F238E27FC236}">
                <a16:creationId xmlns:a16="http://schemas.microsoft.com/office/drawing/2014/main" id="{D79542B8-BD25-EAE8-54D7-1AAF8714E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4" r="66993"/>
          <a:stretch/>
        </p:blipFill>
        <p:spPr bwMode="auto">
          <a:xfrm>
            <a:off x="3831431" y="2414804"/>
            <a:ext cx="1440167" cy="144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ote 2879 - Painel de azulejos portugueses, Séc. XVIII, composto por 35  azulejos de figura avulsa com animais, flores e par de figuras em azul e  branco, montados em grade de madeira,">
            <a:extLst>
              <a:ext uri="{FF2B5EF4-FFF2-40B4-BE49-F238E27FC236}">
                <a16:creationId xmlns:a16="http://schemas.microsoft.com/office/drawing/2014/main" id="{38A9467A-5AC9-E676-C78B-A7E148F20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2" r="66745" b="24963"/>
          <a:stretch/>
        </p:blipFill>
        <p:spPr bwMode="auto">
          <a:xfrm>
            <a:off x="3831431" y="4964933"/>
            <a:ext cx="1440168" cy="14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apete de azulejos portugueses pintados à mão - TenStickers">
            <a:extLst>
              <a:ext uri="{FF2B5EF4-FFF2-40B4-BE49-F238E27FC236}">
                <a16:creationId xmlns:a16="http://schemas.microsoft.com/office/drawing/2014/main" id="{22235A0B-8295-1012-5728-52BCEC18F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0" r="50467" b="62845"/>
          <a:stretch/>
        </p:blipFill>
        <p:spPr bwMode="auto">
          <a:xfrm>
            <a:off x="5944633" y="2577603"/>
            <a:ext cx="5115347" cy="12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6D924A7-9615-4412-BBAA-BE3328096F41}"/>
              </a:ext>
            </a:extLst>
          </p:cNvPr>
          <p:cNvSpPr txBox="1"/>
          <p:nvPr/>
        </p:nvSpPr>
        <p:spPr>
          <a:xfrm>
            <a:off x="1697343" y="5921026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61646A6-A208-49D8-92BF-7BA43275EACD}"/>
              </a:ext>
            </a:extLst>
          </p:cNvPr>
          <p:cNvSpPr txBox="1"/>
          <p:nvPr/>
        </p:nvSpPr>
        <p:spPr>
          <a:xfrm>
            <a:off x="4107517" y="5921026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CD5D6B3-982B-425C-B7A9-C58EF20EAD5F}"/>
              </a:ext>
            </a:extLst>
          </p:cNvPr>
          <p:cNvSpPr txBox="1"/>
          <p:nvPr/>
        </p:nvSpPr>
        <p:spPr>
          <a:xfrm>
            <a:off x="6773129" y="5921026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43F232A-2968-49FC-BB51-C0343ED206D4}"/>
              </a:ext>
            </a:extLst>
          </p:cNvPr>
          <p:cNvSpPr txBox="1"/>
          <p:nvPr/>
        </p:nvSpPr>
        <p:spPr>
          <a:xfrm>
            <a:off x="9344694" y="5953369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080E2CA0-E7A8-244D-5098-881B04872C61}"/>
              </a:ext>
            </a:extLst>
          </p:cNvPr>
          <p:cNvGrpSpPr/>
          <p:nvPr/>
        </p:nvGrpSpPr>
        <p:grpSpPr>
          <a:xfrm>
            <a:off x="7184056" y="2518185"/>
            <a:ext cx="1315422" cy="1337681"/>
            <a:chOff x="7893667" y="2547964"/>
            <a:chExt cx="1451027" cy="130063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7B1B4B13-6531-4813-826D-EB55DC70661B}"/>
                </a:ext>
              </a:extLst>
            </p:cNvPr>
            <p:cNvSpPr/>
            <p:nvPr/>
          </p:nvSpPr>
          <p:spPr>
            <a:xfrm>
              <a:off x="7893667" y="2547964"/>
              <a:ext cx="1380372" cy="13006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EF9DDEF-952E-41C2-AAEF-F4A9082CA4AF}"/>
                </a:ext>
              </a:extLst>
            </p:cNvPr>
            <p:cNvSpPr txBox="1"/>
            <p:nvPr/>
          </p:nvSpPr>
          <p:spPr>
            <a:xfrm>
              <a:off x="8163594" y="2959361"/>
              <a:ext cx="1181100" cy="7277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defTabSz="914400">
                <a:lnSpc>
                  <a:spcPct val="80000"/>
                </a:lnSpc>
                <a:spcBef>
                  <a:spcPct val="0"/>
                </a:spcBef>
                <a:buNone/>
                <a:defRPr sz="5000" cap="all" spc="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PT" sz="10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A805D7DB-21EF-44F8-9A62-7409298AF25D}"/>
              </a:ext>
            </a:extLst>
          </p:cNvPr>
          <p:cNvSpPr/>
          <p:nvPr/>
        </p:nvSpPr>
        <p:spPr>
          <a:xfrm>
            <a:off x="6608724" y="5879696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8" descr="Tapete de azulejos portugueses pintados à mão - TenStickers">
            <a:extLst>
              <a:ext uri="{FF2B5EF4-FFF2-40B4-BE49-F238E27FC236}">
                <a16:creationId xmlns:a16="http://schemas.microsoft.com/office/drawing/2014/main" id="{3DF8D57E-124F-777E-3182-C73C8CDE1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0" r="50038" b="62845"/>
          <a:stretch/>
        </p:blipFill>
        <p:spPr bwMode="auto">
          <a:xfrm>
            <a:off x="826010" y="2594469"/>
            <a:ext cx="5159567" cy="12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Tapete de azulejos portugueses pintados à mão - TenStickers">
            <a:extLst>
              <a:ext uri="{FF2B5EF4-FFF2-40B4-BE49-F238E27FC236}">
                <a16:creationId xmlns:a16="http://schemas.microsoft.com/office/drawing/2014/main" id="{4A190CAF-1FA0-478D-DAB2-26ADF4A25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8" t="24940" r="50467" b="62845"/>
          <a:stretch/>
        </p:blipFill>
        <p:spPr bwMode="auto">
          <a:xfrm>
            <a:off x="1389206" y="4652733"/>
            <a:ext cx="1276000" cy="12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apete de azulejos portugueses pintados à mão - TenStickers">
            <a:extLst>
              <a:ext uri="{FF2B5EF4-FFF2-40B4-BE49-F238E27FC236}">
                <a16:creationId xmlns:a16="http://schemas.microsoft.com/office/drawing/2014/main" id="{0033B540-36E8-C32B-FC9A-A4D2E543E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940" r="87646" b="62845"/>
          <a:stretch/>
        </p:blipFill>
        <p:spPr bwMode="auto">
          <a:xfrm>
            <a:off x="3746271" y="4659629"/>
            <a:ext cx="1276000" cy="12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apete de azulejos portugueses pintados à mão - TenStickers">
            <a:extLst>
              <a:ext uri="{FF2B5EF4-FFF2-40B4-BE49-F238E27FC236}">
                <a16:creationId xmlns:a16="http://schemas.microsoft.com/office/drawing/2014/main" id="{881AC1A7-7928-F2D5-F9FF-60F9B46E1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24940" r="75672" b="62845"/>
          <a:stretch/>
        </p:blipFill>
        <p:spPr bwMode="auto">
          <a:xfrm>
            <a:off x="6345332" y="4558881"/>
            <a:ext cx="1315422" cy="12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Tapete de azulejos portugueses pintados à mão - TenStickers">
            <a:extLst>
              <a:ext uri="{FF2B5EF4-FFF2-40B4-BE49-F238E27FC236}">
                <a16:creationId xmlns:a16="http://schemas.microsoft.com/office/drawing/2014/main" id="{1E8EE893-5CE8-EF38-629D-370702500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5" t="24940" r="62437" b="62845"/>
          <a:stretch/>
        </p:blipFill>
        <p:spPr bwMode="auto">
          <a:xfrm>
            <a:off x="8983816" y="4606229"/>
            <a:ext cx="1315422" cy="12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D64030E-157D-4F86-9879-AC412AF8C0C3}"/>
              </a:ext>
            </a:extLst>
          </p:cNvPr>
          <p:cNvSpPr/>
          <p:nvPr/>
        </p:nvSpPr>
        <p:spPr>
          <a:xfrm>
            <a:off x="533400" y="657225"/>
            <a:ext cx="638175" cy="1140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2A4BE3C-C8AA-4E40-BB6C-B6A6D77D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88" y="429247"/>
            <a:ext cx="9720072" cy="1046486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tx2"/>
                </a:solidFill>
              </a:rPr>
              <a:t>Qual dos azulejos está em falta no mural?</a:t>
            </a:r>
          </a:p>
        </p:txBody>
      </p:sp>
    </p:spTree>
    <p:extLst>
      <p:ext uri="{BB962C8B-B14F-4D97-AF65-F5344CB8AC3E}">
        <p14:creationId xmlns:p14="http://schemas.microsoft.com/office/powerpoint/2010/main" val="151251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Andalusian ceramic tiles 11cm 4.3 , Spanish tiles for DIY, Decorative tiles, mosaic tiles, ceramic coasters, Spain wall tiles image 1">
            <a:extLst>
              <a:ext uri="{FF2B5EF4-FFF2-40B4-BE49-F238E27FC236}">
                <a16:creationId xmlns:a16="http://schemas.microsoft.com/office/drawing/2014/main" id="{4A84A6B8-A1B8-6273-A42B-4D3BEB355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39" y="1528956"/>
            <a:ext cx="5116773" cy="511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ndalusian ceramic tiles 11cm 4.3 , Spanish tiles for DIY, Decorative tiles, mosaic tiles, ceramic coasters, Spain wall tiles image 1">
            <a:extLst>
              <a:ext uri="{FF2B5EF4-FFF2-40B4-BE49-F238E27FC236}">
                <a16:creationId xmlns:a16="http://schemas.microsoft.com/office/drawing/2014/main" id="{5CB6800E-328F-819F-8A94-3AA0C0D18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872" y="1528955"/>
            <a:ext cx="5116773" cy="511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95315C-A92A-4DF6-B10E-E9578E565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20" y="394147"/>
            <a:ext cx="9720072" cy="1499616"/>
          </a:xfrm>
        </p:spPr>
        <p:txBody>
          <a:bodyPr/>
          <a:lstStyle/>
          <a:p>
            <a:r>
              <a:rPr lang="pt-PT" dirty="0" err="1">
                <a:solidFill>
                  <a:schemeClr val="tx2"/>
                </a:solidFill>
              </a:rPr>
              <a:t>descUbrA</a:t>
            </a:r>
            <a:r>
              <a:rPr lang="pt-PT" dirty="0"/>
              <a:t> </a:t>
            </a:r>
            <a:r>
              <a:rPr lang="pt-PT" dirty="0">
                <a:solidFill>
                  <a:schemeClr val="tx2"/>
                </a:solidFill>
              </a:rPr>
              <a:t>o azulejo sem par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FC204D-8D8B-460E-882C-AB19BD470BF0}"/>
              </a:ext>
            </a:extLst>
          </p:cNvPr>
          <p:cNvSpPr/>
          <p:nvPr/>
        </p:nvSpPr>
        <p:spPr>
          <a:xfrm>
            <a:off x="4412791" y="3393740"/>
            <a:ext cx="1429588" cy="13872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FF0000"/>
              </a:highlight>
            </a:endParaRPr>
          </a:p>
        </p:txBody>
      </p:sp>
      <p:pic>
        <p:nvPicPr>
          <p:cNvPr id="10" name="Picture 8" descr="Andalusian ceramic tiles 11cm 4.3 , Spanish tiles for DIY, Decorative tiles, mosaic tiles, ceramic coasters, Spain wall tiles image 1">
            <a:extLst>
              <a:ext uri="{FF2B5EF4-FFF2-40B4-BE49-F238E27FC236}">
                <a16:creationId xmlns:a16="http://schemas.microsoft.com/office/drawing/2014/main" id="{4A3E2C1D-2B64-475F-7BA2-8167A259B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4" r="67726"/>
          <a:stretch/>
        </p:blipFill>
        <p:spPr bwMode="auto">
          <a:xfrm>
            <a:off x="9307771" y="3215813"/>
            <a:ext cx="1651381" cy="174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8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inel 12 Azulejos Lagar - Casa Cristal">
            <a:extLst>
              <a:ext uri="{FF2B5EF4-FFF2-40B4-BE49-F238E27FC236}">
                <a16:creationId xmlns:a16="http://schemas.microsoft.com/office/drawing/2014/main" id="{5CC2A363-3EF4-FB16-A69B-80D226051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2" y="2067636"/>
            <a:ext cx="5670706" cy="42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79DA1F-564D-40D1-86EA-06F7881A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tx2"/>
                </a:solidFill>
              </a:rPr>
              <a:t>O que falta no mural?</a:t>
            </a:r>
            <a:endParaRPr lang="pt-PT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5058356-5188-46B2-A539-A18BDB03C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l="32767" t="35543" r="35886" b="38207"/>
          <a:stretch/>
        </p:blipFill>
        <p:spPr>
          <a:xfrm>
            <a:off x="2036858" y="3428999"/>
            <a:ext cx="1256307" cy="1055537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0E52CF-C475-A768-DFE2-B3DF78FF6EB7}"/>
              </a:ext>
            </a:extLst>
          </p:cNvPr>
          <p:cNvGrpSpPr/>
          <p:nvPr/>
        </p:nvGrpSpPr>
        <p:grpSpPr>
          <a:xfrm>
            <a:off x="1856096" y="3428999"/>
            <a:ext cx="1437069" cy="1499616"/>
            <a:chOff x="1856096" y="3428999"/>
            <a:chExt cx="1437069" cy="149961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C783F601-C06B-42E9-92D4-289F7E25F010}"/>
                </a:ext>
              </a:extLst>
            </p:cNvPr>
            <p:cNvSpPr/>
            <p:nvPr/>
          </p:nvSpPr>
          <p:spPr>
            <a:xfrm>
              <a:off x="1856096" y="3428999"/>
              <a:ext cx="1437069" cy="14996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A6BA8298-F5E8-4521-A513-102E886018F2}"/>
                </a:ext>
              </a:extLst>
            </p:cNvPr>
            <p:cNvSpPr txBox="1"/>
            <p:nvPr/>
          </p:nvSpPr>
          <p:spPr>
            <a:xfrm>
              <a:off x="2259604" y="3670975"/>
              <a:ext cx="8108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0" b="1" dirty="0">
                  <a:solidFill>
                    <a:schemeClr val="tx2"/>
                  </a:solidFill>
                  <a:latin typeface="+mj-lt"/>
                </a:rPr>
                <a:t>?</a:t>
              </a:r>
              <a:endParaRPr lang="pt-PT" sz="6000" b="1" dirty="0">
                <a:latin typeface="+mj-lt"/>
              </a:endParaRP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B9EAC7E-4E97-4871-9DD9-66B4C36406FB}"/>
              </a:ext>
            </a:extLst>
          </p:cNvPr>
          <p:cNvSpPr txBox="1"/>
          <p:nvPr/>
        </p:nvSpPr>
        <p:spPr>
          <a:xfrm>
            <a:off x="6632955" y="2703206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0E563B2-B598-45AD-8068-2CE5FC3C9620}"/>
              </a:ext>
            </a:extLst>
          </p:cNvPr>
          <p:cNvSpPr txBox="1"/>
          <p:nvPr/>
        </p:nvSpPr>
        <p:spPr>
          <a:xfrm>
            <a:off x="9631547" y="2703206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EC47305-D76F-47CC-B13F-AAB9ED5231F8}"/>
              </a:ext>
            </a:extLst>
          </p:cNvPr>
          <p:cNvSpPr txBox="1"/>
          <p:nvPr/>
        </p:nvSpPr>
        <p:spPr>
          <a:xfrm>
            <a:off x="6632955" y="5184627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9E6AFD7-D814-407C-9DAB-2FB8C3EFADBD}"/>
              </a:ext>
            </a:extLst>
          </p:cNvPr>
          <p:cNvSpPr txBox="1"/>
          <p:nvPr/>
        </p:nvSpPr>
        <p:spPr>
          <a:xfrm>
            <a:off x="9631547" y="5160178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E7327A-0125-4D3C-8605-5D76CEC57E43}"/>
              </a:ext>
            </a:extLst>
          </p:cNvPr>
          <p:cNvSpPr/>
          <p:nvPr/>
        </p:nvSpPr>
        <p:spPr>
          <a:xfrm>
            <a:off x="9463213" y="2650128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Picture 2" descr="Painel 12 Azulejos Lagar - Casa Cristal">
            <a:extLst>
              <a:ext uri="{FF2B5EF4-FFF2-40B4-BE49-F238E27FC236}">
                <a16:creationId xmlns:a16="http://schemas.microsoft.com/office/drawing/2014/main" id="{6900CF83-2F10-DE17-8A0F-C024994F1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0" t="32472" r="49629" b="33751"/>
          <a:stretch/>
        </p:blipFill>
        <p:spPr bwMode="auto">
          <a:xfrm>
            <a:off x="10225213" y="2084832"/>
            <a:ext cx="1426192" cy="14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ainel 12 Azulejos Lagar - Casa Cristal">
            <a:extLst>
              <a:ext uri="{FF2B5EF4-FFF2-40B4-BE49-F238E27FC236}">
                <a16:creationId xmlns:a16="http://schemas.microsoft.com/office/drawing/2014/main" id="{1F77A6BC-4BE3-6357-9655-838C2E0B7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3" t="32800" r="20825" b="33807"/>
          <a:stretch/>
        </p:blipFill>
        <p:spPr bwMode="auto">
          <a:xfrm>
            <a:off x="7121013" y="4519179"/>
            <a:ext cx="1622510" cy="142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ainel 12 Azulejos Lagar - Casa Cristal">
            <a:extLst>
              <a:ext uri="{FF2B5EF4-FFF2-40B4-BE49-F238E27FC236}">
                <a16:creationId xmlns:a16="http://schemas.microsoft.com/office/drawing/2014/main" id="{541D5E7B-264A-CD40-AFD1-D24817318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7" r="74658" b="32930"/>
          <a:stretch/>
        </p:blipFill>
        <p:spPr bwMode="auto">
          <a:xfrm>
            <a:off x="10214336" y="4474752"/>
            <a:ext cx="1437069" cy="14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ainel 12 Azulejos Lagar - Casa Cristal">
            <a:extLst>
              <a:ext uri="{FF2B5EF4-FFF2-40B4-BE49-F238E27FC236}">
                <a16:creationId xmlns:a16="http://schemas.microsoft.com/office/drawing/2014/main" id="{78CFED7E-EBA5-BB34-7D2E-7EFA9CF75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5" t="67248" b="1"/>
          <a:stretch/>
        </p:blipFill>
        <p:spPr bwMode="auto">
          <a:xfrm>
            <a:off x="7159122" y="2084831"/>
            <a:ext cx="1426660" cy="14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1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utocolantes azulejos decorativos Amarelo e azul - TenStickers">
            <a:extLst>
              <a:ext uri="{FF2B5EF4-FFF2-40B4-BE49-F238E27FC236}">
                <a16:creationId xmlns:a16="http://schemas.microsoft.com/office/drawing/2014/main" id="{B8E0550F-ED19-2202-E64A-0B21DC932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11" y="1872660"/>
            <a:ext cx="4613417" cy="452131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4F585F9-3C20-449F-0E29-28F48E963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619" y="1872660"/>
            <a:ext cx="4602054" cy="452131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688155E-2FEC-40CC-954D-888F4362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</p:spPr>
        <p:txBody>
          <a:bodyPr/>
          <a:lstStyle/>
          <a:p>
            <a:r>
              <a:rPr lang="pt-PT" dirty="0">
                <a:solidFill>
                  <a:schemeClr val="tx2"/>
                </a:solidFill>
              </a:rPr>
              <a:t>Descubra as 4 diferenças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E1BCC0-64CC-4429-B670-688F5AF38C4F}"/>
              </a:ext>
            </a:extLst>
          </p:cNvPr>
          <p:cNvSpPr/>
          <p:nvPr/>
        </p:nvSpPr>
        <p:spPr>
          <a:xfrm>
            <a:off x="6541701" y="3711943"/>
            <a:ext cx="903862" cy="8427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A015ED-4622-41D5-A952-9CF9791C0B11}"/>
              </a:ext>
            </a:extLst>
          </p:cNvPr>
          <p:cNvSpPr/>
          <p:nvPr/>
        </p:nvSpPr>
        <p:spPr>
          <a:xfrm>
            <a:off x="8113715" y="5208373"/>
            <a:ext cx="903862" cy="8427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0D899E-04E3-44E6-BE12-DD8BE20694EC}"/>
              </a:ext>
            </a:extLst>
          </p:cNvPr>
          <p:cNvSpPr/>
          <p:nvPr/>
        </p:nvSpPr>
        <p:spPr>
          <a:xfrm>
            <a:off x="9659506" y="5246924"/>
            <a:ext cx="903862" cy="8427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6F6BF-261F-4CD9-A778-98794E19161A}"/>
              </a:ext>
            </a:extLst>
          </p:cNvPr>
          <p:cNvSpPr/>
          <p:nvPr/>
        </p:nvSpPr>
        <p:spPr>
          <a:xfrm>
            <a:off x="6829440" y="2379864"/>
            <a:ext cx="903862" cy="8427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921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C541C-F761-4AB6-B3AD-C4163B606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tx2"/>
                </a:solidFill>
              </a:rPr>
              <a:t>ONDE ESTÁ O AZULEJO MAL COLOCADO?</a:t>
            </a:r>
            <a:endParaRPr lang="pt-PT" dirty="0"/>
          </a:p>
        </p:txBody>
      </p:sp>
      <p:pic>
        <p:nvPicPr>
          <p:cNvPr id="8194" name="Picture 2" descr="Adesivo de Azulejo Geométrico Azul e Verde - Arte Destaque | Papéis de  Parede, Adesivos &amp; Quadros">
            <a:extLst>
              <a:ext uri="{FF2B5EF4-FFF2-40B4-BE49-F238E27FC236}">
                <a16:creationId xmlns:a16="http://schemas.microsoft.com/office/drawing/2014/main" id="{314D36AE-6504-DD53-5F82-1D4892FF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03" y="1795817"/>
            <a:ext cx="4884761" cy="488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desivo de Azulejo Geométrico Azul e Verde - Arte Destaque | Papéis de  Parede, Adesivos &amp; Quadros">
            <a:extLst>
              <a:ext uri="{FF2B5EF4-FFF2-40B4-BE49-F238E27FC236}">
                <a16:creationId xmlns:a16="http://schemas.microsoft.com/office/drawing/2014/main" id="{D266DD5E-F37E-E4E6-623B-5976BF243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02" y="1795816"/>
            <a:ext cx="4884761" cy="488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desivo de Azulejo Geométrico Azul e Verde - Arte Destaque | Papéis de  Parede, Adesivos &amp; Quadros">
            <a:extLst>
              <a:ext uri="{FF2B5EF4-FFF2-40B4-BE49-F238E27FC236}">
                <a16:creationId xmlns:a16="http://schemas.microsoft.com/office/drawing/2014/main" id="{E01793C6-41C3-CE14-5B8E-9B3CC95B4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4" t="49849" r="25390" b="25006"/>
          <a:stretch/>
        </p:blipFill>
        <p:spPr bwMode="auto">
          <a:xfrm rot="5400000" flipV="1">
            <a:off x="8321364" y="4222097"/>
            <a:ext cx="1214652" cy="12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5743B7C-302E-4160-8A62-B21020C85C94}"/>
              </a:ext>
            </a:extLst>
          </p:cNvPr>
          <p:cNvSpPr/>
          <p:nvPr/>
        </p:nvSpPr>
        <p:spPr>
          <a:xfrm>
            <a:off x="8273899" y="4244451"/>
            <a:ext cx="1344418" cy="1214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43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49E2511DCCBC94FBB515DE944A81BC6" ma:contentTypeVersion="8" ma:contentTypeDescription="Criar um novo documento." ma:contentTypeScope="" ma:versionID="b90363ecabb7130b8b4151dfbe7b351e">
  <xsd:schema xmlns:xsd="http://www.w3.org/2001/XMLSchema" xmlns:xs="http://www.w3.org/2001/XMLSchema" xmlns:p="http://schemas.microsoft.com/office/2006/metadata/properties" xmlns:ns2="23dac456-a6de-4422-beb9-3148719d940d" targetNamespace="http://schemas.microsoft.com/office/2006/metadata/properties" ma:root="true" ma:fieldsID="bc6365ad02569503c79fb9b8a537c7d4" ns2:_="">
    <xsd:import namespace="23dac456-a6de-4422-beb9-3148719d9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ac456-a6de-4422-beb9-3148719d9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1D56AC-6B5C-4976-BE4B-B22F78551F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891459-F8E7-466A-B19D-006F2D6B07D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23dac456-a6de-4422-beb9-3148719d940d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C5FB63-E4E0-413A-B1BA-896F41783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dac456-a6de-4422-beb9-3148719d9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1330</TotalTime>
  <Words>83</Words>
  <Application>Microsoft Office PowerPoint</Application>
  <PresentationFormat>Ecrã Panorâmico</PresentationFormat>
  <Paragraphs>26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6" baseType="lpstr">
      <vt:lpstr>Raleway</vt:lpstr>
      <vt:lpstr>Tw Cen MT</vt:lpstr>
      <vt:lpstr>Tw Cen MT Condensed</vt:lpstr>
      <vt:lpstr>Wingdings 3</vt:lpstr>
      <vt:lpstr>Integral</vt:lpstr>
      <vt:lpstr>Apresentação do PowerPoint</vt:lpstr>
      <vt:lpstr>REGRAS DE FUNCIONAMENTO</vt:lpstr>
      <vt:lpstr>Descubra as 4 diferenças</vt:lpstr>
      <vt:lpstr>Qual dos azulejos não está no mural?</vt:lpstr>
      <vt:lpstr>Qual dos azulejos está em falta no mural?</vt:lpstr>
      <vt:lpstr>descUbrA o azulejo sem par</vt:lpstr>
      <vt:lpstr>O que falta no mural?</vt:lpstr>
      <vt:lpstr>Descubra as 4 diferenças</vt:lpstr>
      <vt:lpstr>ONDE ESTÁ O AZULEJO MAL COLOCADO?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Enigma à volta de portugal</dc:title>
  <dc:creator>Nuno</dc:creator>
  <cp:lastModifiedBy>Inês Baião</cp:lastModifiedBy>
  <cp:revision>42</cp:revision>
  <dcterms:created xsi:type="dcterms:W3CDTF">2020-10-05T15:30:56Z</dcterms:created>
  <dcterms:modified xsi:type="dcterms:W3CDTF">2026-02-20T10:37:38Z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0x010100049E2511DCCBC94FBB515DE944A81BC6</vt:lpwstr>
  </property>
</Properties>
</file>