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1" r:id="rId5"/>
    <p:sldId id="283" r:id="rId6"/>
    <p:sldId id="274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5" r:id="rId15"/>
    <p:sldId id="292" r:id="rId16"/>
    <p:sldId id="293" r:id="rId17"/>
    <p:sldId id="294" r:id="rId18"/>
    <p:sldId id="296" r:id="rId19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7E1"/>
    <a:srgbClr val="30B7E1"/>
    <a:srgbClr val="D5F5FF"/>
    <a:srgbClr val="37A3C8"/>
    <a:srgbClr val="A4E4FF"/>
    <a:srgbClr val="197CF0"/>
    <a:srgbClr val="1B898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35"/>
    <p:restoredTop sz="94803"/>
  </p:normalViewPr>
  <p:slideViewPr>
    <p:cSldViewPr snapToGrid="0" snapToObjects="1" showGuides="1">
      <p:cViewPr varScale="1">
        <p:scale>
          <a:sx n="62" d="100"/>
          <a:sy n="62" d="100"/>
        </p:scale>
        <p:origin x="44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92A2-7A28-4767-948A-3BF835E7F5FC}" type="datetimeFigureOut">
              <a:rPr lang="pt-PT" smtClean="0"/>
              <a:pPr/>
              <a:t>17/11/2022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A55D-DA9A-4297-AE66-03B901700027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256B7-BD7E-425B-93E4-AA27D4785CEB}" type="datetimeFigureOut">
              <a:rPr lang="pt-PT" smtClean="0"/>
              <a:pPr/>
              <a:t>17/11/2022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A49F6-6BD7-490E-9F7B-86E276BCB2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9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Segundo a organização Mundial de Saúde (OMS) saúde é “o bem-estar físico, mental e social, mais do que a mera ausência de doença…”. Ou seja, ser saudável não é apenas a ausência de doença, mas essencialmente o bem estar físico e mental do indivíduo.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49F6-6BD7-490E-9F7B-86E276BCB2CA}" type="slidenum">
              <a:rPr lang="pt-PT" smtClean="0"/>
              <a:pPr/>
              <a:t>11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ECD Capa Versão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3231260-BD7A-6547-B2C4-627AAEAEF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DCB44F-34CE-3348-96D1-713FEC4816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1952" y="2402540"/>
            <a:ext cx="5576047" cy="1093695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rgbClr val="30B7E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D53168-36A9-0647-9068-05C8770CC3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1952" y="3602038"/>
            <a:ext cx="5576048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Subtítulo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70FD801-99EC-F84E-B69F-4FFDFC989E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57127" y="170050"/>
            <a:ext cx="3139887" cy="151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D Slide Duas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4DA847E-DA18-A547-A0E2-C51CF676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9D289F-6E5B-8540-BE70-E21A4ACD6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830671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TEXTO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78F5927-3425-A64B-B7DE-51FCD3008B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5006788" cy="4667250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</a:p>
          <a:p>
            <a:pPr lvl="0"/>
            <a:endParaRPr lang="pt-PT" dirty="0"/>
          </a:p>
          <a:p>
            <a:pPr lvl="0"/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</p:txBody>
      </p: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613A0C7C-4395-7E42-A2D7-D8D8F1118B3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1825624"/>
            <a:ext cx="4849906" cy="4667249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3D07C92-202A-6948-9804-64E0DAD9994F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236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D Slide com Tabela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641E2030-19B2-F948-A04F-995097C57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D3A4B4-E6DE-F840-B5B1-4E1DA07E5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813388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  <a:cs typeface="Raanana" pitchFamily="2" charset="-79"/>
              </a:defRPr>
            </a:lvl1pPr>
          </a:lstStyle>
          <a:p>
            <a:r>
              <a:rPr lang="pt-PT" dirty="0"/>
              <a:t>PÁGINA COM TABELA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3D75DA-DED9-9845-B948-BF6F364319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6612" y="5035175"/>
            <a:ext cx="10512424" cy="1457700"/>
          </a:xfrm>
        </p:spPr>
        <p:txBody>
          <a:bodyPr>
            <a:normAutofit/>
          </a:bodyPr>
          <a:lstStyle>
            <a:lvl1pPr marL="0" indent="0" algn="just">
              <a:lnSpc>
                <a:spcPts val="2600"/>
              </a:lnSpc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endParaRPr lang="pt-PT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2C67916-C013-5847-82E7-3243CF936C37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000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D Contra Capa V.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860AB48-A4F6-5348-835D-A3E2CA205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D3A4B4-E6DE-F840-B5B1-4E1DA07E5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53" y="2953083"/>
            <a:ext cx="6170613" cy="986117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  <a:cs typeface="Raanana" pitchFamily="2" charset="-79"/>
              </a:defRPr>
            </a:lvl1pPr>
          </a:lstStyle>
          <a:p>
            <a:r>
              <a:rPr lang="pt-PT" dirty="0"/>
              <a:t>Obrigado.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3D75DA-DED9-9845-B948-BF6F364319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4548790"/>
            <a:ext cx="6179578" cy="1186334"/>
          </a:xfrm>
        </p:spPr>
        <p:txBody>
          <a:bodyPr>
            <a:normAutofit/>
          </a:bodyPr>
          <a:lstStyle>
            <a:lvl1pPr marL="0" indent="0" algn="just">
              <a:lnSpc>
                <a:spcPts val="1800"/>
              </a:lnSpc>
              <a:spcBef>
                <a:spcPts val="400"/>
              </a:spcBef>
              <a:buNone/>
              <a:defRPr sz="14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Av. 25 de Abril, 190 Mira Sintra, 2735-418 Cacém</a:t>
            </a:r>
          </a:p>
          <a:p>
            <a:pPr lvl="0"/>
            <a:r>
              <a:rPr lang="pt-PT" dirty="0" err="1"/>
              <a:t>Telf</a:t>
            </a:r>
            <a:r>
              <a:rPr lang="pt-PT" dirty="0"/>
              <a:t>. 219 188 560</a:t>
            </a:r>
          </a:p>
          <a:p>
            <a:pPr lvl="0"/>
            <a:r>
              <a:rPr lang="pt-PT" dirty="0" err="1"/>
              <a:t>geral@cecd.pt</a:t>
            </a:r>
            <a:endParaRPr lang="pt-PT" dirty="0"/>
          </a:p>
          <a:p>
            <a:pPr lvl="0"/>
            <a:r>
              <a:rPr lang="pt-PT" dirty="0" err="1"/>
              <a:t>www.cecd.pt</a:t>
            </a:r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8B16BA-CBAD-C443-BEEE-FF45C304A1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244" y="170050"/>
            <a:ext cx="3139887" cy="1513749"/>
          </a:xfrm>
          <a:prstGeom prst="rect">
            <a:avLst/>
          </a:prstGeom>
        </p:spPr>
      </p:pic>
      <p:sp>
        <p:nvSpPr>
          <p:cNvPr id="8" name="Marcador de Posição de Conteúdo 3">
            <a:extLst>
              <a:ext uri="{FF2B5EF4-FFF2-40B4-BE49-F238E27FC236}">
                <a16:creationId xmlns:a16="http://schemas.microsoft.com/office/drawing/2014/main" id="{3C9E8EE4-2627-9849-BFAB-81E0EF8CEFB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9788" y="4196177"/>
            <a:ext cx="6179578" cy="352613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400"/>
              </a:spcBef>
              <a:buNone/>
              <a:defRPr sz="160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Centro de Educação para o Cidadão Com Deficiência CRL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28B61778-B213-D844-B7AB-C741340C8166}"/>
              </a:ext>
            </a:extLst>
          </p:cNvPr>
          <p:cNvCxnSpPr>
            <a:cxnSpLocks/>
          </p:cNvCxnSpPr>
          <p:nvPr userDrawn="1"/>
        </p:nvCxnSpPr>
        <p:spPr>
          <a:xfrm>
            <a:off x="950259" y="4016183"/>
            <a:ext cx="6078072" cy="0"/>
          </a:xfrm>
          <a:prstGeom prst="line">
            <a:avLst/>
          </a:prstGeom>
          <a:ln w="19050">
            <a:solidFill>
              <a:srgbClr val="2FB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6063B669-14EB-B841-9923-8AEDFA5D33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62017" y="4566813"/>
            <a:ext cx="913256" cy="116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2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D Contra Capa Versão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0FA998C-3705-2043-B275-4816671BE4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115499F-0B26-2A46-9679-34CEAC939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788" y="330090"/>
            <a:ext cx="2841813" cy="12292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D3A4B4-E6DE-F840-B5B1-4E1DA07E5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53" y="2953083"/>
            <a:ext cx="6170613" cy="986117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Raleway" panose="020B0503030101060003" pitchFamily="34" charset="77"/>
                <a:cs typeface="Raanana" pitchFamily="2" charset="-79"/>
              </a:defRPr>
            </a:lvl1pPr>
          </a:lstStyle>
          <a:p>
            <a:r>
              <a:rPr lang="pt-PT" dirty="0"/>
              <a:t>Obrigado.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3D75DA-DED9-9845-B948-BF6F364319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4548790"/>
            <a:ext cx="6179578" cy="1186334"/>
          </a:xfrm>
        </p:spPr>
        <p:txBody>
          <a:bodyPr>
            <a:normAutofit/>
          </a:bodyPr>
          <a:lstStyle>
            <a:lvl1pPr marL="0" indent="0" algn="just">
              <a:lnSpc>
                <a:spcPts val="1800"/>
              </a:lnSpc>
              <a:spcBef>
                <a:spcPts val="400"/>
              </a:spcBef>
              <a:buNone/>
              <a:defRPr sz="1400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Av. 25 de Abril, 190 Mira Sintra, 2735-418 Cacém</a:t>
            </a:r>
          </a:p>
          <a:p>
            <a:pPr lvl="0"/>
            <a:r>
              <a:rPr lang="pt-PT" dirty="0" err="1"/>
              <a:t>Telf</a:t>
            </a:r>
            <a:r>
              <a:rPr lang="pt-PT" dirty="0"/>
              <a:t>. 219 188 560</a:t>
            </a:r>
          </a:p>
          <a:p>
            <a:pPr lvl="0"/>
            <a:r>
              <a:rPr lang="pt-PT" dirty="0" err="1"/>
              <a:t>geral@cecd.pt</a:t>
            </a:r>
            <a:endParaRPr lang="pt-PT" dirty="0"/>
          </a:p>
          <a:p>
            <a:pPr lvl="0"/>
            <a:r>
              <a:rPr lang="pt-PT" dirty="0" err="1"/>
              <a:t>www.cecd.pt</a:t>
            </a:r>
            <a:endParaRPr lang="pt-PT" dirty="0"/>
          </a:p>
        </p:txBody>
      </p:sp>
      <p:sp>
        <p:nvSpPr>
          <p:cNvPr id="8" name="Marcador de Posição de Conteúdo 3">
            <a:extLst>
              <a:ext uri="{FF2B5EF4-FFF2-40B4-BE49-F238E27FC236}">
                <a16:creationId xmlns:a16="http://schemas.microsoft.com/office/drawing/2014/main" id="{3C9E8EE4-2627-9849-BFAB-81E0EF8CEFB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9788" y="4196177"/>
            <a:ext cx="6179578" cy="352613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400"/>
              </a:spcBef>
              <a:buNone/>
              <a:defRPr sz="1600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Centro de Educação para o Cidadão Com Deficiência CRL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28B61778-B213-D844-B7AB-C741340C8166}"/>
              </a:ext>
            </a:extLst>
          </p:cNvPr>
          <p:cNvCxnSpPr>
            <a:cxnSpLocks/>
          </p:cNvCxnSpPr>
          <p:nvPr userDrawn="1"/>
        </p:nvCxnSpPr>
        <p:spPr>
          <a:xfrm>
            <a:off x="950259" y="4016183"/>
            <a:ext cx="60780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04125739-E6AA-354F-A790-788D7E75E5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 rot="10800000">
            <a:off x="7044017" y="8965"/>
            <a:ext cx="5156200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7CBD963-458E-8641-B624-D5D4067B6E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7537" y="4560983"/>
            <a:ext cx="927346" cy="11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ECD Capa Versão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F50D12E-A738-D04D-AB96-ECAD6364B3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304BCCA-0489-A246-982E-A827EB05A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9970" y="339055"/>
            <a:ext cx="2841813" cy="12292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51DE81-7E07-E64F-B968-E388F600A1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0"/>
            <a:ext cx="51562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DCB44F-34CE-3348-96D1-713FEC4816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1952" y="2402540"/>
            <a:ext cx="5576047" cy="1093695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D53168-36A9-0647-9068-05C8770CC3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1952" y="3602038"/>
            <a:ext cx="5576048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911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ECD Capa Versão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92917D0-02DE-5D4B-A6C7-B7E0EAFB8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37A3C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6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103" b="9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578558-AD0C-BC40-AE5E-AA1DDD8C4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sx="1000" sy="1000" algn="ctr" rotWithShape="0">
              <a:srgbClr val="D5F5FF"/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DCB44F-34CE-3348-96D1-713FEC4816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1952" y="2402540"/>
            <a:ext cx="5576047" cy="1093695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effectLst/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D53168-36A9-0647-9068-05C8770CC3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1952" y="3602038"/>
            <a:ext cx="5576048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Subtítulo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D43AA06-77DD-1547-86D5-E330EA7A42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99970" y="339055"/>
            <a:ext cx="2841813" cy="12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CD Índice Versão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C57C67F-1FD8-A841-A158-C9777B7C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045206-84A1-F540-BC89-D35F86A0C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931"/>
            <a:ext cx="8359588" cy="1325563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ÍNDICE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FB9F84-6793-1E48-B89A-8CDAC41B0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5578"/>
            <a:ext cx="10515600" cy="4216587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dirty="0"/>
          </a:p>
          <a:p>
            <a:pPr lvl="0"/>
            <a:endParaRPr lang="pt-PT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7C16887-C46A-4C43-ADEB-367099C3B29F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621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CD índice Versão C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95B338E-9494-5C40-BC80-7FE94A95E4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022FEC-731F-804B-9E8A-7776CB9FD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20096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045206-84A1-F540-BC89-D35F86A0C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931"/>
            <a:ext cx="8359588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ÍNDICE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FB9F84-6793-1E48-B89A-8CDAC41B0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5578"/>
            <a:ext cx="10515600" cy="4216587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dirty="0"/>
          </a:p>
          <a:p>
            <a:pPr lv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628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CD índice Versão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020058-1E42-E842-9421-D68D48DE4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30B7E1">
                <a:tint val="45000"/>
                <a:satMod val="400000"/>
              </a:srgbClr>
            </a:duotone>
          </a:blip>
          <a:srcRect t="7812" b="7812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92AD5C-4898-504C-8A52-91A0B8CA9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effectLst>
            <a:outerShdw dist="50800" dir="5400000" algn="ctr" rotWithShape="0">
              <a:schemeClr val="bg1"/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045206-84A1-F540-BC89-D35F86A0C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58931"/>
            <a:ext cx="8341659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ÍNDICE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FB9F84-6793-1E48-B89A-8CDAC41B0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5578"/>
            <a:ext cx="10515600" cy="4216587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PT" dirty="0"/>
              <a:t>Título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pt-PT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dirty="0"/>
          </a:p>
          <a:p>
            <a:pPr lv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3273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ECD Separador V.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6C5157D-4336-F844-B5C4-9141CAF51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D66C9CE-CF42-5A42-961F-2B39264EB865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4499F7-45D4-644A-9E5C-76E89C975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8356974" cy="979673"/>
          </a:xfrm>
        </p:spPr>
        <p:txBody>
          <a:bodyPr anchor="b"/>
          <a:lstStyle>
            <a:lvl1pPr>
              <a:defRPr sz="6000"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TÍTULO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879481B-57AE-0943-9531-89FA3C6554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752167"/>
            <a:ext cx="10515600" cy="67235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/>
              <a:t>Subtítulo da página</a:t>
            </a:r>
          </a:p>
        </p:txBody>
      </p:sp>
    </p:spTree>
    <p:extLst>
      <p:ext uri="{BB962C8B-B14F-4D97-AF65-F5344CB8AC3E}">
        <p14:creationId xmlns:p14="http://schemas.microsoft.com/office/powerpoint/2010/main" val="27058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ECD Separador Versão Cor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BEF6E92-1482-0045-90A6-15A333CF7D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08281C-3F22-3E44-8C13-B87DFE9CF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20096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4499F7-45D4-644A-9E5C-76E89C9759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8374903" cy="979673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TÍTULO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879481B-57AE-0943-9531-89FA3C6554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752167"/>
            <a:ext cx="10515600" cy="67235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/>
              <a:t>Subtítulo da página</a:t>
            </a:r>
          </a:p>
        </p:txBody>
      </p:sp>
    </p:spTree>
    <p:extLst>
      <p:ext uri="{BB962C8B-B14F-4D97-AF65-F5344CB8AC3E}">
        <p14:creationId xmlns:p14="http://schemas.microsoft.com/office/powerpoint/2010/main" val="13418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CD Slide Texto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C725A0D3-B8F0-424C-953C-E004629831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3421F2-EE3B-4A4B-B252-5403B8501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830671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2FB7E1"/>
                </a:solidFill>
                <a:latin typeface="Raleway" panose="020B0503030101060003" pitchFamily="34" charset="77"/>
              </a:defRPr>
            </a:lvl1pPr>
          </a:lstStyle>
          <a:p>
            <a:r>
              <a:rPr lang="pt-PT" dirty="0"/>
              <a:t>PÁGINA COM TEXTO</a:t>
            </a:r>
          </a:p>
        </p:txBody>
      </p:sp>
      <p:sp>
        <p:nvSpPr>
          <p:cNvPr id="18" name="Marcador de Posição do Texto 2">
            <a:extLst>
              <a:ext uri="{FF2B5EF4-FFF2-40B4-BE49-F238E27FC236}">
                <a16:creationId xmlns:a16="http://schemas.microsoft.com/office/drawing/2014/main" id="{3E481EBC-76A8-314E-9015-2AF1358E436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155171"/>
            <a:ext cx="10062882" cy="87321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labore.</a:t>
            </a:r>
          </a:p>
        </p:txBody>
      </p:sp>
      <p:sp>
        <p:nvSpPr>
          <p:cNvPr id="19" name="Marcador de Posição do Texto 2">
            <a:extLst>
              <a:ext uri="{FF2B5EF4-FFF2-40B4-BE49-F238E27FC236}">
                <a16:creationId xmlns:a16="http://schemas.microsoft.com/office/drawing/2014/main" id="{B9D57E31-2466-B548-AC60-D48616D82CB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3187326"/>
            <a:ext cx="10923494" cy="3332443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  <a:p>
            <a:pPr lvl="0"/>
            <a:endParaRPr lang="pt-PT" dirty="0"/>
          </a:p>
          <a:p>
            <a:pPr lvl="0"/>
            <a:r>
              <a:rPr lang="pt-PT" dirty="0" err="1"/>
              <a:t>Dolor</a:t>
            </a:r>
            <a:r>
              <a:rPr lang="pt-PT" dirty="0"/>
              <a:t> sit </a:t>
            </a:r>
            <a:r>
              <a:rPr lang="pt-PT" dirty="0" err="1"/>
              <a:t>amet</a:t>
            </a:r>
            <a:r>
              <a:rPr lang="pt-PT" dirty="0"/>
              <a:t>, </a:t>
            </a:r>
            <a:r>
              <a:rPr lang="pt-PT" dirty="0" err="1"/>
              <a:t>consectetur</a:t>
            </a:r>
            <a:r>
              <a:rPr lang="pt-PT" dirty="0"/>
              <a:t> </a:t>
            </a:r>
            <a:r>
              <a:rPr lang="pt-PT" dirty="0" err="1"/>
              <a:t>adipiscing</a:t>
            </a:r>
            <a:r>
              <a:rPr lang="pt-PT" dirty="0"/>
              <a:t> </a:t>
            </a:r>
            <a:r>
              <a:rPr lang="pt-PT" dirty="0" err="1"/>
              <a:t>elit</a:t>
            </a:r>
            <a:r>
              <a:rPr lang="pt-PT" dirty="0"/>
              <a:t>, </a:t>
            </a:r>
            <a:r>
              <a:rPr lang="pt-PT" dirty="0" err="1"/>
              <a:t>sed</a:t>
            </a:r>
            <a:r>
              <a:rPr lang="pt-PT" dirty="0"/>
              <a:t> do </a:t>
            </a:r>
            <a:r>
              <a:rPr lang="pt-PT" dirty="0" err="1"/>
              <a:t>eiusmod</a:t>
            </a:r>
            <a:r>
              <a:rPr lang="pt-PT" dirty="0"/>
              <a:t> </a:t>
            </a:r>
            <a:r>
              <a:rPr lang="pt-PT" dirty="0" err="1"/>
              <a:t>tempor</a:t>
            </a:r>
            <a:r>
              <a:rPr lang="pt-PT" dirty="0"/>
              <a:t> </a:t>
            </a:r>
            <a:r>
              <a:rPr lang="pt-PT" dirty="0" err="1"/>
              <a:t>incididunt</a:t>
            </a:r>
            <a:r>
              <a:rPr lang="pt-PT" dirty="0"/>
              <a:t> ut labore </a:t>
            </a:r>
            <a:r>
              <a:rPr lang="pt-PT" dirty="0" err="1"/>
              <a:t>eut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magna </a:t>
            </a:r>
            <a:r>
              <a:rPr lang="pt-PT" dirty="0" err="1"/>
              <a:t>aliqua</a:t>
            </a:r>
            <a:r>
              <a:rPr lang="pt-PT" dirty="0"/>
              <a:t>. Ut </a:t>
            </a:r>
            <a:r>
              <a:rPr lang="pt-PT" dirty="0" err="1"/>
              <a:t>enim</a:t>
            </a:r>
            <a:r>
              <a:rPr lang="pt-PT" dirty="0"/>
              <a:t> ad </a:t>
            </a:r>
            <a:r>
              <a:rPr lang="pt-PT" dirty="0" err="1"/>
              <a:t>minim</a:t>
            </a:r>
            <a:r>
              <a:rPr lang="pt-PT" dirty="0"/>
              <a:t> </a:t>
            </a:r>
            <a:r>
              <a:rPr lang="pt-PT" dirty="0" err="1"/>
              <a:t>veniam</a:t>
            </a:r>
            <a:r>
              <a:rPr lang="pt-PT" dirty="0"/>
              <a:t>, quis </a:t>
            </a:r>
            <a:r>
              <a:rPr lang="pt-PT" dirty="0" err="1"/>
              <a:t>nostrud</a:t>
            </a:r>
            <a:r>
              <a:rPr lang="pt-PT" dirty="0"/>
              <a:t> </a:t>
            </a:r>
            <a:r>
              <a:rPr lang="pt-PT" dirty="0" err="1"/>
              <a:t>exercitation</a:t>
            </a:r>
            <a:r>
              <a:rPr lang="pt-PT" dirty="0"/>
              <a:t> </a:t>
            </a:r>
            <a:r>
              <a:rPr lang="pt-PT" dirty="0" err="1"/>
              <a:t>ullamco</a:t>
            </a:r>
            <a:r>
              <a:rPr lang="pt-PT" dirty="0"/>
              <a:t> </a:t>
            </a:r>
            <a:r>
              <a:rPr lang="pt-PT" dirty="0" err="1"/>
              <a:t>laboris</a:t>
            </a:r>
            <a:r>
              <a:rPr lang="pt-PT" dirty="0"/>
              <a:t> </a:t>
            </a:r>
            <a:r>
              <a:rPr lang="pt-PT" dirty="0" err="1"/>
              <a:t>nisi</a:t>
            </a:r>
            <a:r>
              <a:rPr lang="pt-PT" dirty="0"/>
              <a:t> ut </a:t>
            </a:r>
            <a:r>
              <a:rPr lang="pt-PT" dirty="0" err="1"/>
              <a:t>aliquip</a:t>
            </a:r>
            <a:r>
              <a:rPr lang="pt-PT" dirty="0"/>
              <a:t> </a:t>
            </a:r>
            <a:r>
              <a:rPr lang="pt-PT" dirty="0" err="1"/>
              <a:t>ex</a:t>
            </a:r>
            <a:r>
              <a:rPr lang="pt-PT" dirty="0"/>
              <a:t> </a:t>
            </a:r>
            <a:r>
              <a:rPr lang="pt-PT" dirty="0" err="1"/>
              <a:t>ea</a:t>
            </a:r>
            <a:r>
              <a:rPr lang="pt-PT" dirty="0"/>
              <a:t> </a:t>
            </a:r>
            <a:r>
              <a:rPr lang="pt-PT" dirty="0" err="1"/>
              <a:t>commodo</a:t>
            </a:r>
            <a:r>
              <a:rPr lang="pt-PT" dirty="0"/>
              <a:t> </a:t>
            </a:r>
            <a:r>
              <a:rPr lang="pt-PT" dirty="0" err="1"/>
              <a:t>consequat</a:t>
            </a:r>
            <a:r>
              <a:rPr lang="pt-PT" dirty="0"/>
              <a:t>. </a:t>
            </a:r>
            <a:r>
              <a:rPr lang="pt-PT" dirty="0" err="1"/>
              <a:t>Duis</a:t>
            </a:r>
            <a:r>
              <a:rPr lang="pt-PT" dirty="0"/>
              <a:t> </a:t>
            </a:r>
            <a:r>
              <a:rPr lang="pt-PT" dirty="0" err="1"/>
              <a:t>aute</a:t>
            </a:r>
            <a:r>
              <a:rPr lang="pt-PT" dirty="0"/>
              <a:t> </a:t>
            </a:r>
            <a:r>
              <a:rPr lang="pt-PT" dirty="0" err="1"/>
              <a:t>irure</a:t>
            </a:r>
            <a:r>
              <a:rPr lang="pt-PT" dirty="0"/>
              <a:t> </a:t>
            </a:r>
            <a:r>
              <a:rPr lang="pt-PT" dirty="0" err="1"/>
              <a:t>dolor</a:t>
            </a:r>
            <a:r>
              <a:rPr lang="pt-PT" dirty="0"/>
              <a:t> in </a:t>
            </a:r>
            <a:r>
              <a:rPr lang="pt-PT" dirty="0" err="1"/>
              <a:t>reprehenderit</a:t>
            </a:r>
            <a:r>
              <a:rPr lang="pt-PT" dirty="0"/>
              <a:t> in </a:t>
            </a:r>
            <a:r>
              <a:rPr lang="pt-PT" dirty="0" err="1"/>
              <a:t>voluptate</a:t>
            </a:r>
            <a:r>
              <a:rPr lang="pt-PT" dirty="0"/>
              <a:t> </a:t>
            </a:r>
            <a:r>
              <a:rPr lang="pt-PT" dirty="0" err="1"/>
              <a:t>velit</a:t>
            </a:r>
            <a:r>
              <a:rPr lang="pt-PT" dirty="0"/>
              <a:t> esse </a:t>
            </a:r>
            <a:r>
              <a:rPr lang="pt-PT" dirty="0" err="1"/>
              <a:t>cillum</a:t>
            </a:r>
            <a:r>
              <a:rPr lang="pt-PT" dirty="0"/>
              <a:t> </a:t>
            </a:r>
            <a:r>
              <a:rPr lang="pt-PT" dirty="0" err="1"/>
              <a:t>dolore</a:t>
            </a:r>
            <a:r>
              <a:rPr lang="pt-PT" dirty="0"/>
              <a:t> eu </a:t>
            </a:r>
            <a:r>
              <a:rPr lang="pt-PT" dirty="0" err="1"/>
              <a:t>fugiat</a:t>
            </a:r>
            <a:r>
              <a:rPr lang="pt-PT" dirty="0"/>
              <a:t> </a:t>
            </a:r>
            <a:r>
              <a:rPr lang="pt-PT" dirty="0" err="1"/>
              <a:t>nulla</a:t>
            </a:r>
            <a:r>
              <a:rPr lang="pt-PT" dirty="0"/>
              <a:t> </a:t>
            </a:r>
            <a:r>
              <a:rPr lang="pt-PT" dirty="0" err="1"/>
              <a:t>ription</a:t>
            </a:r>
            <a:r>
              <a:rPr lang="pt-PT" dirty="0"/>
              <a:t>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F41E471-4B70-EA45-A1A9-E2292FE4B1A7}"/>
              </a:ext>
            </a:extLst>
          </p:cNvPr>
          <p:cNvSpPr/>
          <p:nvPr userDrawn="1"/>
        </p:nvSpPr>
        <p:spPr>
          <a:xfrm>
            <a:off x="0" y="6678706"/>
            <a:ext cx="12192000" cy="179294"/>
          </a:xfrm>
          <a:prstGeom prst="rect">
            <a:avLst/>
          </a:prstGeom>
          <a:solidFill>
            <a:srgbClr val="2FB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154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BFDB017-9DCE-B34A-BCFD-2937A401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28FB230-849A-B543-B06E-3AF94D6AF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2865A3E-EBE9-8C47-A768-5DEE4313E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78BEC-620D-0C41-B863-D39C272CB9CA}" type="datetimeFigureOut">
              <a:rPr lang="pt-PT" smtClean="0"/>
              <a:pPr/>
              <a:t>17/11/2022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03D0D8-6EA0-9547-8D3C-70896412F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8C76D66-3FE2-3743-9356-AACFA59CB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6FA57-7BEE-B041-99F6-E56CAC8C035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619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51" r:id="rId7"/>
    <p:sldLayoutId id="2147483664" r:id="rId8"/>
    <p:sldLayoutId id="2147483665" r:id="rId9"/>
    <p:sldLayoutId id="2147483652" r:id="rId10"/>
    <p:sldLayoutId id="2147483653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11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gif"/><Relationship Id="rId11" Type="http://schemas.openxmlformats.org/officeDocument/2006/relationships/image" Target="../media/image54.gif"/><Relationship Id="rId5" Type="http://schemas.openxmlformats.org/officeDocument/2006/relationships/image" Target="../media/image48.gif"/><Relationship Id="rId10" Type="http://schemas.openxmlformats.org/officeDocument/2006/relationships/image" Target="../media/image53.gif"/><Relationship Id="rId4" Type="http://schemas.openxmlformats.org/officeDocument/2006/relationships/image" Target="../media/image47.gif"/><Relationship Id="rId9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025A0-9C15-4D45-8163-F46CD6E4E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746" y="1495128"/>
            <a:ext cx="7965254" cy="1093695"/>
          </a:xfrm>
        </p:spPr>
        <p:txBody>
          <a:bodyPr>
            <a:normAutofit/>
          </a:bodyPr>
          <a:lstStyle/>
          <a:p>
            <a:r>
              <a:rPr lang="pt-PT" dirty="0"/>
              <a:t>Hábitos de Vida Saudável</a:t>
            </a:r>
          </a:p>
        </p:txBody>
      </p:sp>
      <p:pic>
        <p:nvPicPr>
          <p:cNvPr id="4" name="Imagem 3" descr="ANDAMENTOS_LOGOFINAL-01.png"/>
          <p:cNvPicPr/>
          <p:nvPr/>
        </p:nvPicPr>
        <p:blipFill>
          <a:blip r:embed="rId2" cstate="print"/>
          <a:srcRect l="30709" t="37599" r="23425" b="40157"/>
          <a:stretch>
            <a:fillRect/>
          </a:stretch>
        </p:blipFill>
        <p:spPr>
          <a:xfrm>
            <a:off x="10706123" y="6135826"/>
            <a:ext cx="1222109" cy="584790"/>
          </a:xfrm>
          <a:prstGeom prst="rect">
            <a:avLst/>
          </a:prstGeom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5746" y="2631353"/>
            <a:ext cx="6211539" cy="40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7160458" y="4139008"/>
            <a:ext cx="28485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2FB7E1"/>
                </a:solidFill>
                <a:latin typeface="Raleway"/>
              </a:rPr>
              <a:t>Projeto   Andamentos</a:t>
            </a:r>
          </a:p>
        </p:txBody>
      </p:sp>
      <p:pic>
        <p:nvPicPr>
          <p:cNvPr id="9" name="Picture 2" descr="C:\Users\CECD\Downloads\@CECD_Logo.png">
            <a:extLst>
              <a:ext uri="{FF2B5EF4-FFF2-40B4-BE49-F238E27FC236}">
                <a16:creationId xmlns:a16="http://schemas.microsoft.com/office/drawing/2014/main" id="{923A7255-403D-41C3-95D1-40F93A7F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4205" y="5871534"/>
            <a:ext cx="3480029" cy="986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653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Smiles Created Dentistry – Preventative Dentis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5280" y="2382305"/>
            <a:ext cx="2414778" cy="241477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Rotinas de Dormir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b="1" u="sng" dirty="0">
                <a:latin typeface="Raleway"/>
              </a:rPr>
              <a:t>Antes</a:t>
            </a:r>
            <a:r>
              <a:rPr lang="pt-PT" sz="2200" dirty="0">
                <a:latin typeface="Raleway"/>
              </a:rPr>
              <a:t> de dormir, o que devemos fazer?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4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3656707" y="1916798"/>
            <a:ext cx="3292733" cy="354146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5058" name="Picture 2" descr="Download Transparent Free PNG Images - PNG M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356" y="2602522"/>
            <a:ext cx="2607969" cy="2676102"/>
          </a:xfrm>
          <a:prstGeom prst="rect">
            <a:avLst/>
          </a:prstGeom>
          <a:noFill/>
        </p:spPr>
      </p:pic>
      <p:pic>
        <p:nvPicPr>
          <p:cNvPr id="45060" name="Picture 4" descr="Download Free png Eating Food PNG Transparent Eating Food.PNG Images. |  PlusPNG - DLPNG.co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4927" y="2602522"/>
            <a:ext cx="3923901" cy="2676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Manter hábitos de higiene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O que devemos fazer </a:t>
            </a:r>
            <a:r>
              <a:rPr lang="pt-PT" sz="2200" b="1" u="sng" dirty="0">
                <a:latin typeface="Raleway"/>
              </a:rPr>
              <a:t>todos os dias</a:t>
            </a:r>
            <a:r>
              <a:rPr lang="pt-PT" sz="2200" dirty="0">
                <a:latin typeface="Raleway"/>
              </a:rPr>
              <a:t>?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5066" name="Picture 10" descr="Corte De Cabelo Png Transparent Images – Free PNG Images Vector, PSD,  Clipart, Templates"/>
          <p:cNvPicPr>
            <a:picLocks noChangeAspect="1" noChangeArrowheads="1"/>
          </p:cNvPicPr>
          <p:nvPr/>
        </p:nvPicPr>
        <p:blipFill>
          <a:blip r:embed="rId4"/>
          <a:srcRect l="22714" r="16346"/>
          <a:stretch>
            <a:fillRect/>
          </a:stretch>
        </p:blipFill>
        <p:spPr bwMode="auto">
          <a:xfrm>
            <a:off x="7979695" y="2631831"/>
            <a:ext cx="3406573" cy="3009315"/>
          </a:xfrm>
          <a:prstGeom prst="rect">
            <a:avLst/>
          </a:prstGeom>
          <a:noFill/>
        </p:spPr>
      </p:pic>
      <p:pic>
        <p:nvPicPr>
          <p:cNvPr id="2050" name="Picture 2" descr="Resultado de imagem para ilavar a cara">
            <a:extLst>
              <a:ext uri="{FF2B5EF4-FFF2-40B4-BE49-F238E27FC236}">
                <a16:creationId xmlns:a16="http://schemas.microsoft.com/office/drawing/2014/main" id="{107CCD2F-367C-4D85-B67C-221798B5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5" y="3095415"/>
            <a:ext cx="2584593" cy="25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324343" y="2616978"/>
            <a:ext cx="3292733" cy="3541468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B387242-904D-4082-9388-06D171C2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88" y="3257565"/>
            <a:ext cx="3870949" cy="23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5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Manter hábitos de higiene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Aqui estão imagens de hábitos de higiene.</a:t>
            </a:r>
          </a:p>
          <a:p>
            <a:r>
              <a:rPr lang="pt-PT" sz="2200" dirty="0">
                <a:latin typeface="Raleway"/>
              </a:rPr>
              <a:t>Descobre a </a:t>
            </a:r>
            <a:r>
              <a:rPr lang="pt-PT" sz="2200" b="1" u="sng" dirty="0">
                <a:latin typeface="Raleway"/>
              </a:rPr>
              <a:t>imagem repetida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4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4"/>
          <a:srcRect b="50338"/>
          <a:stretch>
            <a:fillRect/>
          </a:stretch>
        </p:blipFill>
        <p:spPr bwMode="auto">
          <a:xfrm>
            <a:off x="186356" y="2571185"/>
            <a:ext cx="5962650" cy="2961187"/>
          </a:xfrm>
          <a:prstGeom prst="rect">
            <a:avLst/>
          </a:prstGeom>
          <a:noFill/>
        </p:spPr>
      </p:pic>
      <p:pic>
        <p:nvPicPr>
          <p:cNvPr id="15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4"/>
          <a:srcRect t="73295"/>
          <a:stretch>
            <a:fillRect/>
          </a:stretch>
        </p:blipFill>
        <p:spPr bwMode="auto">
          <a:xfrm>
            <a:off x="5650162" y="2571185"/>
            <a:ext cx="5962650" cy="1592350"/>
          </a:xfrm>
          <a:prstGeom prst="rect">
            <a:avLst/>
          </a:prstGeom>
          <a:noFill/>
        </p:spPr>
      </p:pic>
      <p:pic>
        <p:nvPicPr>
          <p:cNvPr id="16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4"/>
          <a:srcRect t="51117" b="23402"/>
          <a:stretch>
            <a:fillRect/>
          </a:stretch>
        </p:blipFill>
        <p:spPr bwMode="auto">
          <a:xfrm>
            <a:off x="5564618" y="4153741"/>
            <a:ext cx="5962650" cy="1519311"/>
          </a:xfrm>
          <a:prstGeom prst="rect">
            <a:avLst/>
          </a:prstGeom>
          <a:noFill/>
        </p:spPr>
      </p:pic>
      <p:pic>
        <p:nvPicPr>
          <p:cNvPr id="17" name="Picture 2" descr="Ícones de higiene planas com pessoas escovando os dentes, lavar o rosto e tomar  banho | Vetor Grátis"/>
          <p:cNvPicPr>
            <a:picLocks noChangeAspect="1" noChangeArrowheads="1"/>
          </p:cNvPicPr>
          <p:nvPr/>
        </p:nvPicPr>
        <p:blipFill>
          <a:blip r:embed="rId4"/>
          <a:srcRect l="5187" t="24780" r="73897" b="50000"/>
          <a:stretch>
            <a:fillRect/>
          </a:stretch>
        </p:blipFill>
        <p:spPr bwMode="auto">
          <a:xfrm>
            <a:off x="8698709" y="2486777"/>
            <a:ext cx="1247149" cy="1503765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8631487" y="2571185"/>
            <a:ext cx="1363780" cy="131916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/>
          <p:cNvSpPr/>
          <p:nvPr/>
        </p:nvSpPr>
        <p:spPr>
          <a:xfrm>
            <a:off x="460375" y="4153741"/>
            <a:ext cx="1363780" cy="131916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Estar atentos à saúde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Devemos vigiar a nossa saúde, visitando o médico sempre que necessário.</a:t>
            </a:r>
          </a:p>
          <a:p>
            <a:r>
              <a:rPr lang="pt-PT" sz="2200" dirty="0">
                <a:latin typeface="Raleway"/>
              </a:rPr>
              <a:t>Descobre </a:t>
            </a:r>
            <a:r>
              <a:rPr lang="pt-PT" sz="2200" b="1" u="sng" dirty="0">
                <a:latin typeface="Raleway"/>
              </a:rPr>
              <a:t>o intruso </a:t>
            </a:r>
            <a:r>
              <a:rPr lang="pt-PT" sz="2200" dirty="0">
                <a:latin typeface="Raleway"/>
              </a:rPr>
              <a:t>neste objetos usados pelo médico</a:t>
            </a:r>
            <a:endParaRPr lang="pt-PT" sz="2200" b="1" u="sng" dirty="0">
              <a:latin typeface="Raleway"/>
            </a:endParaRP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3680917" y="4520840"/>
            <a:ext cx="2255860" cy="190081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4" name="Picture 4" descr="8 dicas para aproveitar seu médico ao máximo - Ama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8928" y="2820293"/>
            <a:ext cx="4141139" cy="3126074"/>
          </a:xfrm>
          <a:prstGeom prst="rect">
            <a:avLst/>
          </a:prstGeom>
          <a:noFill/>
        </p:spPr>
      </p:pic>
      <p:pic>
        <p:nvPicPr>
          <p:cNvPr id="5126" name="Picture 6" descr="Estetoscópio Duplo Adulto E Infantil E100D Biol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3707" y="2553525"/>
            <a:ext cx="1885428" cy="1885428"/>
          </a:xfrm>
          <a:prstGeom prst="rect">
            <a:avLst/>
          </a:prstGeom>
          <a:noFill/>
        </p:spPr>
      </p:pic>
      <p:pic>
        <p:nvPicPr>
          <p:cNvPr id="5128" name="Picture 8" descr="China Monitor de Pressão arterial/esfigmomanômetro  aneróide/esfignomanômetro – Compre Esfigmomanômetro aneróide em  pt.made-in-china.co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4700" y="4821717"/>
            <a:ext cx="1837832" cy="1518050"/>
          </a:xfrm>
          <a:prstGeom prst="rect">
            <a:avLst/>
          </a:prstGeom>
          <a:noFill/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9973" y="2360169"/>
            <a:ext cx="2556112" cy="25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21" descr="Chave Inglesa Ajustável 8Pol 20cm Western Cód.720/08 - Ferramentas e  Variedades é na Loja Stande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04" t="13771" r="11746" b="7380"/>
          <a:stretch>
            <a:fillRect/>
          </a:stretch>
        </p:blipFill>
        <p:spPr bwMode="auto">
          <a:xfrm>
            <a:off x="3985146" y="4653887"/>
            <a:ext cx="1910687" cy="2015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Fazer atividades que nos deixam felizes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5058" name="Picture 2" descr="Gifs de dança, Gifs dançantes ,Dance gifs - CANTINHO ENCANTAD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9241" y="1820522"/>
            <a:ext cx="3730158" cy="2484193"/>
          </a:xfrm>
          <a:prstGeom prst="rect">
            <a:avLst/>
          </a:prstGeom>
          <a:noFill/>
        </p:spPr>
      </p:pic>
      <p:pic>
        <p:nvPicPr>
          <p:cNvPr id="45060" name="Picture 4" descr="Exercícios Físicos para Idosos | Por uma vida mais saudáve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7920" y="1842070"/>
            <a:ext cx="2413567" cy="2111871"/>
          </a:xfrm>
          <a:prstGeom prst="rect">
            <a:avLst/>
          </a:prstGeom>
          <a:noFill/>
        </p:spPr>
      </p:pic>
      <p:pic>
        <p:nvPicPr>
          <p:cNvPr id="45064" name="Picture 8" descr="▷ Cozinheiros e Chefs de Cozinha: Imagens Animadas, Gifs Animados &amp;  Animações – 100% Gratuitas!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0450" y="4773605"/>
            <a:ext cx="1091907" cy="1344770"/>
          </a:xfrm>
          <a:prstGeom prst="rect">
            <a:avLst/>
          </a:prstGeom>
          <a:noFill/>
        </p:spPr>
      </p:pic>
      <p:pic>
        <p:nvPicPr>
          <p:cNvPr id="45068" name="Picture 12" descr="Informática na Educação: Internet,TV e educaçã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42847" y="3953941"/>
            <a:ext cx="2069396" cy="1919801"/>
          </a:xfrm>
          <a:prstGeom prst="rect">
            <a:avLst/>
          </a:prstGeom>
          <a:noFill/>
        </p:spPr>
      </p:pic>
      <p:pic>
        <p:nvPicPr>
          <p:cNvPr id="45074" name="Picture 18" descr="Walk Cycle | Motion design animation, Motion graphics inspiration, Motion  design video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8112" y="2178776"/>
            <a:ext cx="2834585" cy="2125939"/>
          </a:xfrm>
          <a:prstGeom prst="rect">
            <a:avLst/>
          </a:prstGeom>
          <a:noFill/>
        </p:spPr>
      </p:pic>
      <p:pic>
        <p:nvPicPr>
          <p:cNvPr id="45076" name="Picture 20" descr="Dog Walking Animated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42847" y="1906493"/>
            <a:ext cx="1240169" cy="2047448"/>
          </a:xfrm>
          <a:prstGeom prst="rect">
            <a:avLst/>
          </a:prstGeom>
          <a:noFill/>
        </p:spPr>
      </p:pic>
      <p:pic>
        <p:nvPicPr>
          <p:cNvPr id="45080" name="Picture 24" descr="Drinking Coffee With Friends GIFs - Get the best GIF on GIPHY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62697" y="4304714"/>
            <a:ext cx="2109355" cy="2109355"/>
          </a:xfrm>
          <a:prstGeom prst="rect">
            <a:avLst/>
          </a:prstGeom>
          <a:noFill/>
        </p:spPr>
      </p:pic>
      <p:pic>
        <p:nvPicPr>
          <p:cNvPr id="45086" name="Picture 30" descr="Read More Books in 2020 with the Goodreads Reading Challenge! - Goodreads  News &amp; Interview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87526" y="4456769"/>
            <a:ext cx="2443231" cy="1957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>
            <a:extLst>
              <a:ext uri="{FF2B5EF4-FFF2-40B4-BE49-F238E27FC236}">
                <a16:creationId xmlns:a16="http://schemas.microsoft.com/office/drawing/2014/main" id="{E01684B5-BC00-41C8-9892-61A987D74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932" y="2270348"/>
            <a:ext cx="2743200" cy="2128558"/>
          </a:xfrm>
          <a:prstGeom prst="rect">
            <a:avLst/>
          </a:prstGeom>
        </p:spPr>
      </p:pic>
      <p:pic>
        <p:nvPicPr>
          <p:cNvPr id="5" name="Picture 2" descr="C:\Users\CECD\Downloads\@CECD_Logo.png">
            <a:extLst>
              <a:ext uri="{FF2B5EF4-FFF2-40B4-BE49-F238E27FC236}">
                <a16:creationId xmlns:a16="http://schemas.microsoft.com/office/drawing/2014/main" id="{FBAC3DDF-EF9E-45D0-9A5E-610B9BB1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82" y="401504"/>
            <a:ext cx="3611083" cy="1023614"/>
          </a:xfrm>
          <a:prstGeom prst="rect">
            <a:avLst/>
          </a:prstGeom>
          <a:noFill/>
        </p:spPr>
      </p:pic>
      <p:pic>
        <p:nvPicPr>
          <p:cNvPr id="6" name="Imagem 5" descr="rodapé arroba.PNG">
            <a:extLst>
              <a:ext uri="{FF2B5EF4-FFF2-40B4-BE49-F238E27FC236}">
                <a16:creationId xmlns:a16="http://schemas.microsoft.com/office/drawing/2014/main" id="{D1995785-D6F3-46A6-A4E5-0C0614F88D0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1982" y="5511041"/>
            <a:ext cx="8362041" cy="1100380"/>
          </a:xfrm>
          <a:prstGeom prst="rect">
            <a:avLst/>
          </a:prstGeom>
        </p:spPr>
      </p:pic>
      <p:pic>
        <p:nvPicPr>
          <p:cNvPr id="7" name="Imagem 6" descr="ANDAMENTOS_LOGOFINAL-01.png">
            <a:extLst>
              <a:ext uri="{FF2B5EF4-FFF2-40B4-BE49-F238E27FC236}">
                <a16:creationId xmlns:a16="http://schemas.microsoft.com/office/drawing/2014/main" id="{0CBFD2C7-A3CD-4C27-90FB-43CA463BD0A9}"/>
              </a:ext>
            </a:extLst>
          </p:cNvPr>
          <p:cNvPicPr/>
          <p:nvPr/>
        </p:nvPicPr>
        <p:blipFill>
          <a:blip r:embed="rId5" cstate="print"/>
          <a:srcRect l="30709" t="37599" r="23425" b="40157"/>
          <a:stretch>
            <a:fillRect/>
          </a:stretch>
        </p:blipFill>
        <p:spPr>
          <a:xfrm>
            <a:off x="9503979" y="5188449"/>
            <a:ext cx="2506511" cy="13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6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 txBox="1">
            <a:spLocks/>
          </p:cNvSpPr>
          <p:nvPr/>
        </p:nvSpPr>
        <p:spPr>
          <a:xfrm>
            <a:off x="186355" y="196149"/>
            <a:ext cx="83595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+mj-ea"/>
                <a:cs typeface="+mj-cs"/>
              </a:rPr>
              <a:t>Comer alimentos saudáveis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6355" y="1306268"/>
            <a:ext cx="8605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Há alimentos que devemos comer </a:t>
            </a:r>
            <a:r>
              <a:rPr lang="pt-PT" sz="2200" b="1" u="sng" dirty="0">
                <a:latin typeface="Raleway"/>
              </a:rPr>
              <a:t>todos os dias </a:t>
            </a:r>
            <a:r>
              <a:rPr lang="pt-PT" sz="2200" dirty="0">
                <a:latin typeface="Raleway"/>
              </a:rPr>
              <a:t>e outros que devemos comer só </a:t>
            </a:r>
            <a:r>
              <a:rPr lang="pt-PT" sz="2200" b="1" u="sng" dirty="0">
                <a:latin typeface="Raleway"/>
              </a:rPr>
              <a:t>de vez em quando</a:t>
            </a:r>
            <a:r>
              <a:rPr lang="pt-PT" sz="2200" dirty="0">
                <a:latin typeface="Raleway"/>
              </a:rPr>
              <a:t>…..</a:t>
            </a:r>
          </a:p>
        </p:txBody>
      </p:sp>
      <p:pic>
        <p:nvPicPr>
          <p:cNvPr id="30724" name="Picture 4" descr="Man Remember Images, Stock Photos &amp; Vectors | Shutter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rcRect l="32189" t="7888" r="25018" b="8243"/>
          <a:stretch>
            <a:fillRect/>
          </a:stretch>
        </p:blipFill>
        <p:spPr bwMode="auto">
          <a:xfrm>
            <a:off x="1317742" y="3380727"/>
            <a:ext cx="1589649" cy="2236763"/>
          </a:xfrm>
          <a:prstGeom prst="rect">
            <a:avLst/>
          </a:prstGeom>
          <a:noFill/>
        </p:spPr>
      </p:pic>
      <p:pic>
        <p:nvPicPr>
          <p:cNvPr id="30726" name="Picture 6" descr="Roda dos Alimentos - Alimentaç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1821" y="2075709"/>
            <a:ext cx="4985110" cy="4315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31479" y="1306268"/>
            <a:ext cx="7558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Qual destes alimentos deves comer </a:t>
            </a:r>
            <a:r>
              <a:rPr lang="pt-PT" sz="2200" b="1" u="sng" dirty="0">
                <a:latin typeface="Raleway"/>
              </a:rPr>
              <a:t>todos</a:t>
            </a:r>
            <a:r>
              <a:rPr lang="pt-PT" sz="2200" dirty="0">
                <a:latin typeface="Raleway"/>
              </a:rPr>
              <a:t> os dias?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pic>
        <p:nvPicPr>
          <p:cNvPr id="13314" name="Picture 2" descr="Maçã Story Bio - Kg | Celei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630" y="2223557"/>
            <a:ext cx="2448577" cy="2448577"/>
          </a:xfrm>
          <a:prstGeom prst="rect">
            <a:avLst/>
          </a:prstGeom>
          <a:noFill/>
        </p:spPr>
      </p:pic>
      <p:pic>
        <p:nvPicPr>
          <p:cNvPr id="13316" name="Picture 4" descr="Fatia De Bolo Banco de Imagens e Fotos de Stock - iStoc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3660659"/>
            <a:ext cx="3397168" cy="2436857"/>
          </a:xfrm>
          <a:prstGeom prst="rect">
            <a:avLst/>
          </a:prstGeom>
          <a:noFill/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0383" y="2430511"/>
            <a:ext cx="3852048" cy="242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>
            <a:off x="186355" y="2223557"/>
            <a:ext cx="3260230" cy="262979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Qual destes alimentos deves comer </a:t>
            </a:r>
            <a:r>
              <a:rPr lang="pt-PT" sz="2200" b="1" u="sng" dirty="0">
                <a:latin typeface="Raleway"/>
              </a:rPr>
              <a:t>de vez em quando / raramente</a:t>
            </a:r>
            <a:r>
              <a:rPr lang="pt-PT" sz="2200" dirty="0">
                <a:latin typeface="Raleway"/>
              </a:rPr>
              <a:t>?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7445284" y="2223557"/>
            <a:ext cx="3260230" cy="262979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770" name="Picture 2" descr="Fruttini Siciliani Candies - 500g THEOBROM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6019" y="2661683"/>
            <a:ext cx="2191671" cy="2191671"/>
          </a:xfrm>
          <a:prstGeom prst="rect">
            <a:avLst/>
          </a:prstGeom>
          <a:noFill/>
        </p:spPr>
      </p:pic>
      <p:pic>
        <p:nvPicPr>
          <p:cNvPr id="32774" name="Picture 6" descr="Antipasto, Pizza, Salada png transparente gráti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575" y="2301461"/>
            <a:ext cx="4274582" cy="3134694"/>
          </a:xfrm>
          <a:prstGeom prst="rect">
            <a:avLst/>
          </a:prstGeom>
          <a:noFill/>
        </p:spPr>
      </p:pic>
      <p:pic>
        <p:nvPicPr>
          <p:cNvPr id="32772" name="Picture 4" descr="Sopa Caseira - Receitas de Mã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6" y="3868808"/>
            <a:ext cx="2979665" cy="228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obre currículo: alunos não são copos, e professores não são jarras -  Daniel Cara - UOL Educaçã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900" y="3490109"/>
            <a:ext cx="1754470" cy="2456258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E o que está </a:t>
            </a:r>
            <a:r>
              <a:rPr lang="pt-PT" sz="2200" b="1" u="sng" dirty="0">
                <a:latin typeface="Raleway"/>
              </a:rPr>
              <a:t>no centro </a:t>
            </a:r>
            <a:r>
              <a:rPr lang="pt-PT" sz="2200" dirty="0">
                <a:latin typeface="Raleway"/>
              </a:rPr>
              <a:t>da roda dos alimentos? 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4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3928361" y="3316570"/>
            <a:ext cx="3260230" cy="262979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4820" name="Picture 4" descr="COCA COLA LATA LATA 350ML | Loja Online Bigbeef, compre agora e receba em  casa!"/>
          <p:cNvPicPr>
            <a:picLocks noChangeAspect="1" noChangeArrowheads="1"/>
          </p:cNvPicPr>
          <p:nvPr/>
        </p:nvPicPr>
        <p:blipFill>
          <a:blip r:embed="rId5"/>
          <a:srcRect l="30258" t="21656" r="32758" b="18295"/>
          <a:stretch>
            <a:fillRect/>
          </a:stretch>
        </p:blipFill>
        <p:spPr bwMode="auto">
          <a:xfrm>
            <a:off x="1427871" y="2798856"/>
            <a:ext cx="1392702" cy="2261245"/>
          </a:xfrm>
          <a:prstGeom prst="rect">
            <a:avLst/>
          </a:prstGeom>
          <a:noFill/>
        </p:spPr>
      </p:pic>
      <p:pic>
        <p:nvPicPr>
          <p:cNvPr id="34824" name="Picture 8" descr="A taça ideal para cada vinho - Blog Lagun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2562" r="27152"/>
          <a:stretch>
            <a:fillRect/>
          </a:stretch>
        </p:blipFill>
        <p:spPr bwMode="auto">
          <a:xfrm>
            <a:off x="8363782" y="2798856"/>
            <a:ext cx="1216316" cy="2418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obre currículo: alunos não são copos, e professores não são jarras -  Daniel Cara - UOL Educaçã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60" y="2126015"/>
            <a:ext cx="2880308" cy="4032431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Comer alimentos saudáveis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Qual a quantidade de água que devemos beber </a:t>
            </a:r>
            <a:r>
              <a:rPr lang="pt-PT" sz="2200" b="1" u="sng" dirty="0">
                <a:latin typeface="Raleway"/>
              </a:rPr>
              <a:t>por dia</a:t>
            </a:r>
            <a:r>
              <a:rPr lang="pt-PT" sz="2200" dirty="0">
                <a:latin typeface="Raleway"/>
              </a:rPr>
              <a:t>? 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4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4747498" y="3156901"/>
            <a:ext cx="2552987" cy="177380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5117075" y="3530991"/>
            <a:ext cx="241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2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Litros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117075" y="2007496"/>
            <a:ext cx="241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1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Litro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5117075" y="4930704"/>
            <a:ext cx="2419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3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Litros</a:t>
            </a:r>
          </a:p>
        </p:txBody>
      </p:sp>
      <p:pic>
        <p:nvPicPr>
          <p:cNvPr id="36866" name="Picture 2" descr="Saiba quanto de água a criança deve beber por dia - BBI Filtraçã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32827" y="2765633"/>
            <a:ext cx="4101777" cy="2871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Fazer exercício físico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939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Quem te parece que está mais </a:t>
            </a:r>
            <a:r>
              <a:rPr lang="pt-PT" sz="2200" b="1" u="sng" dirty="0" err="1">
                <a:latin typeface="Raleway"/>
              </a:rPr>
              <a:t>activo</a:t>
            </a:r>
            <a:r>
              <a:rPr lang="pt-PT" sz="2200" dirty="0">
                <a:latin typeface="Raleway"/>
              </a:rPr>
              <a:t> (a mexer-se mais)? 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186355" y="2269458"/>
            <a:ext cx="3260230" cy="34279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8914" name="Picture 2" descr="Man Sitting - People Sit On The Floor Png - free transparent png images -  pngaaa.co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13838" r="11991"/>
          <a:stretch>
            <a:fillRect/>
          </a:stretch>
        </p:blipFill>
        <p:spPr bwMode="auto">
          <a:xfrm>
            <a:off x="8545943" y="3100590"/>
            <a:ext cx="2848888" cy="2274699"/>
          </a:xfrm>
          <a:prstGeom prst="rect">
            <a:avLst/>
          </a:prstGeom>
          <a:noFill/>
        </p:spPr>
      </p:pic>
      <p:pic>
        <p:nvPicPr>
          <p:cNvPr id="38916" name="Picture 4" descr="Jogging, HD Png Download , Transparent Png Image - PNGite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0488" r="35112" b="4248"/>
          <a:stretch>
            <a:fillRect/>
          </a:stretch>
        </p:blipFill>
        <p:spPr bwMode="auto">
          <a:xfrm>
            <a:off x="731520" y="2269458"/>
            <a:ext cx="2264898" cy="3105831"/>
          </a:xfrm>
          <a:prstGeom prst="rect">
            <a:avLst/>
          </a:prstGeom>
          <a:noFill/>
        </p:spPr>
      </p:pic>
      <p:pic>
        <p:nvPicPr>
          <p:cNvPr id="38918" name="Picture 6" descr="Download Png People Talking | PNG &amp; GIF BAS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0180" y="2269458"/>
            <a:ext cx="1749777" cy="3178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Fazer exercício físico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7733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Quanto tempo </a:t>
            </a:r>
            <a:r>
              <a:rPr lang="pt-PT" sz="2200" b="1" u="sng" dirty="0">
                <a:latin typeface="Raleway"/>
              </a:rPr>
              <a:t>por dia </a:t>
            </a:r>
            <a:r>
              <a:rPr lang="pt-PT" sz="2200" dirty="0">
                <a:latin typeface="Raleway"/>
              </a:rPr>
              <a:t>deves dedicar ao exercício físico? 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5644163" y="2214610"/>
            <a:ext cx="2901779" cy="147838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962" name="Picture 2" descr="Human walk cycle | Walking cartoon, Motion design animation, Walking  animatio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69458"/>
            <a:ext cx="3252262" cy="2439197"/>
          </a:xfrm>
          <a:prstGeom prst="rect">
            <a:avLst/>
          </a:prstGeom>
          <a:noFill/>
        </p:spPr>
      </p:pic>
      <p:pic>
        <p:nvPicPr>
          <p:cNvPr id="40966" name="Picture 6" descr="Amsterdam Marathon Running Sticker by Nationale-Nederlanden for iOS &amp;  Android | GIPH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2038" y="2658151"/>
            <a:ext cx="2653681" cy="1857578"/>
          </a:xfrm>
          <a:prstGeom prst="rect">
            <a:avLst/>
          </a:prstGeom>
          <a:noFill/>
        </p:spPr>
      </p:pic>
      <p:pic>
        <p:nvPicPr>
          <p:cNvPr id="40968" name="Picture 8" descr="Gym Squats Sticker by Sport For All for iOS &amp; Android | GIPH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3735" y="4333293"/>
            <a:ext cx="2336067" cy="2336067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5891936" y="2269458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30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minutos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891936" y="3692992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1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minuto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891936" y="5379710"/>
            <a:ext cx="3428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dirty="0">
                <a:latin typeface="Raleway" pitchFamily="34" charset="0"/>
              </a:rPr>
              <a:t>Nenhum</a:t>
            </a:r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03227" y="2904543"/>
            <a:ext cx="28289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2E108-CB50-0548-A163-2C4E3A78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5" y="196149"/>
            <a:ext cx="8359588" cy="1325563"/>
          </a:xfrm>
        </p:spPr>
        <p:txBody>
          <a:bodyPr/>
          <a:lstStyle/>
          <a:p>
            <a:r>
              <a:rPr lang="pt-PT" dirty="0"/>
              <a:t>Rotinas de Dormir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356" y="1306268"/>
            <a:ext cx="8943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latin typeface="Raleway"/>
              </a:rPr>
              <a:t>Descansar é importante… Quanto tempo </a:t>
            </a:r>
            <a:r>
              <a:rPr lang="pt-PT" sz="2200" b="1" u="sng" dirty="0">
                <a:latin typeface="Raleway"/>
              </a:rPr>
              <a:t>por noite </a:t>
            </a:r>
            <a:r>
              <a:rPr lang="pt-PT" sz="2200" dirty="0">
                <a:latin typeface="Raleway"/>
              </a:rPr>
              <a:t>deves dormir? </a:t>
            </a:r>
          </a:p>
        </p:txBody>
      </p:sp>
      <p:pic>
        <p:nvPicPr>
          <p:cNvPr id="5" name="Imagem 4" descr="ANDAMENTOS_LOGOFINAL-01.png"/>
          <p:cNvPicPr/>
          <p:nvPr/>
        </p:nvPicPr>
        <p:blipFill>
          <a:blip r:embed="rId3" cstate="print"/>
          <a:srcRect l="30709" t="37599" r="23425" b="40157"/>
          <a:stretch>
            <a:fillRect/>
          </a:stretch>
        </p:blipFill>
        <p:spPr>
          <a:xfrm>
            <a:off x="11177087" y="6118374"/>
            <a:ext cx="857517" cy="550986"/>
          </a:xfrm>
          <a:prstGeom prst="rect">
            <a:avLst/>
          </a:prstGeom>
        </p:spPr>
      </p:pic>
      <p:sp>
        <p:nvSpPr>
          <p:cNvPr id="13318" name="AutoShape 6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20" name="AutoShape 8" descr="Pré-cozinh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5433148" y="3692992"/>
            <a:ext cx="2901779" cy="1478382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5891936" y="2269458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12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horas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044336" y="3950232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8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horas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196736" y="5142783"/>
            <a:ext cx="3428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Raleway" pitchFamily="34" charset="0"/>
              </a:rPr>
              <a:t>4</a:t>
            </a:r>
            <a:r>
              <a:rPr lang="pt-PT" sz="4000" dirty="0">
                <a:latin typeface="Raleway" pitchFamily="34" charset="0"/>
              </a:rPr>
              <a:t> </a:t>
            </a:r>
            <a:r>
              <a:rPr lang="pt-PT" sz="3000" dirty="0">
                <a:latin typeface="Raleway" pitchFamily="34" charset="0"/>
              </a:rPr>
              <a:t>horas</a:t>
            </a:r>
          </a:p>
        </p:txBody>
      </p:sp>
      <p:pic>
        <p:nvPicPr>
          <p:cNvPr id="43010" name="Picture 2" descr="Your 3-Step Plan for Better Sleep Every Night – andrea drug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2116"/>
            <a:ext cx="5286375" cy="3524251"/>
          </a:xfrm>
          <a:prstGeom prst="rect">
            <a:avLst/>
          </a:prstGeom>
          <a:noFill/>
        </p:spPr>
      </p:pic>
      <p:pic>
        <p:nvPicPr>
          <p:cNvPr id="43012" name="Picture 4" descr="Para dar las buenas noches -  http://crearpostales.com/para-dar-las-buenas-noches-419.html #vwhatsapp  #noches #sueñ… | Snoopy love, Snoopy sleeping, Goodnight snoop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2652" y="2876892"/>
            <a:ext cx="4159348" cy="3136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12B33E717BE54F99678A56160F1FA9" ma:contentTypeVersion="5" ma:contentTypeDescription="Criar um novo documento." ma:contentTypeScope="" ma:versionID="2fbd3545ba76206965db2005646a2062">
  <xsd:schema xmlns:xsd="http://www.w3.org/2001/XMLSchema" xmlns:xs="http://www.w3.org/2001/XMLSchema" xmlns:p="http://schemas.microsoft.com/office/2006/metadata/properties" xmlns:ns2="048484c7-9e62-4e68-b40f-3b83aa2c7e39" targetNamespace="http://schemas.microsoft.com/office/2006/metadata/properties" ma:root="true" ma:fieldsID="67b85f0259299d46b1942ad611676d57" ns2:_="">
    <xsd:import namespace="048484c7-9e62-4e68-b40f-3b83aa2c7e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8484c7-9e62-4e68-b40f-3b83aa2c7e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110709-D58C-457D-9277-54957DB60D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F00DCA-FD68-460E-B16A-EB1FADC5E3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8484c7-9e62-4e68-b40f-3b83aa2c7e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2EF2F1-ACB4-4F42-9843-1A58AEF4EF1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861</Words>
  <Application>Microsoft Office PowerPoint</Application>
  <PresentationFormat>Ecrã Panorâmico</PresentationFormat>
  <Paragraphs>62</Paragraphs>
  <Slides>15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Raanana</vt:lpstr>
      <vt:lpstr>Raleway</vt:lpstr>
      <vt:lpstr>Tema do Office</vt:lpstr>
      <vt:lpstr>Hábitos de Vida Saudável</vt:lpstr>
      <vt:lpstr>Apresentação do PowerPoint</vt:lpstr>
      <vt:lpstr>Comer alimentos saudáveis</vt:lpstr>
      <vt:lpstr>Comer alimentos saudáveis</vt:lpstr>
      <vt:lpstr>Comer alimentos saudáveis</vt:lpstr>
      <vt:lpstr>Comer alimentos saudáveis</vt:lpstr>
      <vt:lpstr>Fazer exercício físico</vt:lpstr>
      <vt:lpstr>Fazer exercício físico</vt:lpstr>
      <vt:lpstr>Rotinas de Dormir</vt:lpstr>
      <vt:lpstr>Rotinas de Dormir</vt:lpstr>
      <vt:lpstr>Manter hábitos de higiene</vt:lpstr>
      <vt:lpstr>Manter hábitos de higiene</vt:lpstr>
      <vt:lpstr>Estar atentos à saúde</vt:lpstr>
      <vt:lpstr>Fazer atividades que nos deixam felizes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Martins _ Addapters</dc:creator>
  <cp:lastModifiedBy>Cristina Caldeira</cp:lastModifiedBy>
  <cp:revision>97</cp:revision>
  <dcterms:created xsi:type="dcterms:W3CDTF">2019-04-22T14:24:28Z</dcterms:created>
  <dcterms:modified xsi:type="dcterms:W3CDTF">2022-11-17T11:10:42Z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0x010100FD12B33E717BE54F99678A56160F1FA9</vt:lpwstr>
  </property>
</Properties>
</file>